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27"/>
  </p:notesMasterIdLst>
  <p:handoutMasterIdLst>
    <p:handoutMasterId r:id="rId28"/>
  </p:handoutMasterIdLst>
  <p:sldIdLst>
    <p:sldId id="282" r:id="rId4"/>
    <p:sldId id="315" r:id="rId5"/>
    <p:sldId id="291" r:id="rId6"/>
    <p:sldId id="318" r:id="rId7"/>
    <p:sldId id="283" r:id="rId8"/>
    <p:sldId id="316" r:id="rId9"/>
    <p:sldId id="300" r:id="rId10"/>
    <p:sldId id="301" r:id="rId11"/>
    <p:sldId id="303" r:id="rId12"/>
    <p:sldId id="304" r:id="rId13"/>
    <p:sldId id="305" r:id="rId14"/>
    <p:sldId id="306" r:id="rId15"/>
    <p:sldId id="307" r:id="rId16"/>
    <p:sldId id="314" r:id="rId17"/>
    <p:sldId id="312" r:id="rId18"/>
    <p:sldId id="311" r:id="rId19"/>
    <p:sldId id="310" r:id="rId20"/>
    <p:sldId id="313" r:id="rId21"/>
    <p:sldId id="297" r:id="rId22"/>
    <p:sldId id="319" r:id="rId23"/>
    <p:sldId id="298" r:id="rId24"/>
    <p:sldId id="299" r:id="rId25"/>
    <p:sldId id="320" r:id="rId26"/>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1" autoAdjust="0"/>
  </p:normalViewPr>
  <p:slideViewPr>
    <p:cSldViewPr snapToGrid="0">
      <p:cViewPr varScale="1">
        <p:scale>
          <a:sx n="72" d="100"/>
          <a:sy n="72" d="100"/>
        </p:scale>
        <p:origin x="660" y="78"/>
      </p:cViewPr>
      <p:guideLst/>
    </p:cSldViewPr>
  </p:slideViewPr>
  <p:notesTextViewPr>
    <p:cViewPr>
      <p:scale>
        <a:sx n="3" d="2"/>
        <a:sy n="3" d="2"/>
      </p:scale>
      <p:origin x="0" y="0"/>
    </p:cViewPr>
  </p:notesTextViewPr>
  <p:sorterViewPr>
    <p:cViewPr>
      <p:scale>
        <a:sx n="100" d="100"/>
        <a:sy n="100" d="100"/>
      </p:scale>
      <p:origin x="0" y="-3858"/>
    </p:cViewPr>
  </p:sorterViewPr>
  <p:notesViewPr>
    <p:cSldViewPr snapToGrid="0">
      <p:cViewPr varScale="1">
        <p:scale>
          <a:sx n="90" d="100"/>
          <a:sy n="90" d="100"/>
        </p:scale>
        <p:origin x="289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8B546F5-B68F-4573-9551-2F602A99DA7B}" type="datetime1">
              <a:rPr lang="pt-BR" smtClean="0"/>
              <a:t>13/06/2019</a:t>
            </a:fld>
            <a:endParaRPr lang="pt-BR" dirty="0"/>
          </a:p>
        </p:txBody>
      </p:sp>
      <p:sp>
        <p:nvSpPr>
          <p:cNvPr id="4" name="Espaço Reservado para Rodapé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o número do slid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pt-BR" smtClean="0"/>
              <a:t>‹nº›</a:t>
            </a:fld>
            <a:endParaRPr lang="pt-BR"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CCE05-3D42-4001-BDBD-95E1D9C23CBC}" type="datetime1">
              <a:rPr lang="pt-BR" smtClean="0"/>
              <a:pPr/>
              <a:t>13/06/2019</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dirty="0"/>
              <a:t>Editar estilos de texto Mestre</a:t>
            </a:r>
          </a:p>
          <a:p>
            <a:pPr lvl="1" rtl="0"/>
            <a:r>
              <a:rPr lang="pt-BR" dirty="0"/>
              <a:t>Segundo nível</a:t>
            </a:r>
          </a:p>
          <a:p>
            <a:pPr lvl="2" rtl="0"/>
            <a:r>
              <a:rPr lang="pt-BR" dirty="0"/>
              <a:t>Terceiro nível</a:t>
            </a:r>
          </a:p>
          <a:p>
            <a:pPr lvl="3" rtl="0"/>
            <a:r>
              <a:rPr lang="pt-BR" dirty="0"/>
              <a:t>Quarto nível</a:t>
            </a:r>
          </a:p>
          <a:p>
            <a:pPr lvl="4" rtl="0"/>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pt-BR" smtClean="0"/>
              <a:t>‹nº›</a:t>
            </a:fld>
            <a:endParaRPr lang="pt-BR"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530193B-564F-4854-8A52-728F3FB19C85}" type="slidenum">
              <a:rPr lang="pt-BR" smtClean="0"/>
              <a:t>1</a:t>
            </a:fld>
            <a:endParaRPr lang="pt-BR"/>
          </a:p>
        </p:txBody>
      </p:sp>
    </p:spTree>
    <p:extLst>
      <p:ext uri="{BB962C8B-B14F-4D97-AF65-F5344CB8AC3E}">
        <p14:creationId xmlns:p14="http://schemas.microsoft.com/office/powerpoint/2010/main" val="231216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530193B-564F-4854-8A52-728F3FB19C85}" type="slidenum">
              <a:rPr lang="pt-BR" smtClean="0"/>
              <a:t>2</a:t>
            </a:fld>
            <a:endParaRPr lang="pt-BR" dirty="0"/>
          </a:p>
        </p:txBody>
      </p:sp>
    </p:spTree>
    <p:extLst>
      <p:ext uri="{BB962C8B-B14F-4D97-AF65-F5344CB8AC3E}">
        <p14:creationId xmlns:p14="http://schemas.microsoft.com/office/powerpoint/2010/main" val="273040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530193B-564F-4854-8A52-728F3FB19C85}" type="slidenum">
              <a:rPr lang="pt-BR" smtClean="0"/>
              <a:t>15</a:t>
            </a:fld>
            <a:endParaRPr lang="pt-BR" dirty="0"/>
          </a:p>
        </p:txBody>
      </p:sp>
    </p:spTree>
    <p:extLst>
      <p:ext uri="{BB962C8B-B14F-4D97-AF65-F5344CB8AC3E}">
        <p14:creationId xmlns:p14="http://schemas.microsoft.com/office/powerpoint/2010/main" val="2992121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530193B-564F-4854-8A52-728F3FB19C85}" type="slidenum">
              <a:rPr lang="pt-BR" smtClean="0"/>
              <a:t>16</a:t>
            </a:fld>
            <a:endParaRPr lang="pt-BR" dirty="0"/>
          </a:p>
        </p:txBody>
      </p:sp>
    </p:spTree>
    <p:extLst>
      <p:ext uri="{BB962C8B-B14F-4D97-AF65-F5344CB8AC3E}">
        <p14:creationId xmlns:p14="http://schemas.microsoft.com/office/powerpoint/2010/main" val="68881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530193B-564F-4854-8A52-728F3FB19C85}" type="slidenum">
              <a:rPr lang="pt-BR" smtClean="0"/>
              <a:t>17</a:t>
            </a:fld>
            <a:endParaRPr lang="pt-BR" dirty="0"/>
          </a:p>
        </p:txBody>
      </p:sp>
    </p:spTree>
    <p:extLst>
      <p:ext uri="{BB962C8B-B14F-4D97-AF65-F5344CB8AC3E}">
        <p14:creationId xmlns:p14="http://schemas.microsoft.com/office/powerpoint/2010/main" val="27052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530193B-564F-4854-8A52-728F3FB19C85}" type="slidenum">
              <a:rPr lang="pt-BR" smtClean="0"/>
              <a:t>18</a:t>
            </a:fld>
            <a:endParaRPr lang="pt-BR" dirty="0"/>
          </a:p>
        </p:txBody>
      </p:sp>
    </p:spTree>
    <p:extLst>
      <p:ext uri="{BB962C8B-B14F-4D97-AF65-F5344CB8AC3E}">
        <p14:creationId xmlns:p14="http://schemas.microsoft.com/office/powerpoint/2010/main" val="39250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pt-BR" dirty="0"/>
              <a:t>Clique para editar o título da página</a:t>
            </a:r>
          </a:p>
        </p:txBody>
      </p:sp>
      <p:sp>
        <p:nvSpPr>
          <p:cNvPr id="5" name="Subtítu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Subtítulo</a:t>
            </a:r>
          </a:p>
        </p:txBody>
      </p:sp>
      <p:sp>
        <p:nvSpPr>
          <p:cNvPr id="6" name="Espaço Reservado para o Número do Slide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p>
            <a:pPr rtl="0"/>
            <a:fld id="{19B51A1E-902D-48AF-9020-955120F399B6}" type="slidenum">
              <a:rPr lang="pt-BR" smtClean="0"/>
              <a:pPr rtl="0"/>
              <a:t>‹nº›</a:t>
            </a:fld>
            <a:endParaRPr lang="pt-BR" dirty="0"/>
          </a:p>
        </p:txBody>
      </p:sp>
      <p:sp>
        <p:nvSpPr>
          <p:cNvPr id="7" name="Espaço Reservado para Rodapé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p>
            <a:pPr rtl="0"/>
            <a:r>
              <a:rPr lang="pt-BR" dirty="0"/>
              <a:t>Adicionar um rodapé</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lide de Agradecimento">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14" name="Retângulo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12" name="Espaço Reservado para Imagem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pt-BR" dirty="0"/>
              <a:t>Insira ou Arraste e Solte 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defRPr>
            </a:lvl1pPr>
          </a:lstStyle>
          <a:p>
            <a:pPr rtl="0"/>
            <a:r>
              <a:rPr lang="pt-BR" dirty="0"/>
              <a:t>Obrigado</a:t>
            </a:r>
          </a:p>
        </p:txBody>
      </p:sp>
      <p:sp>
        <p:nvSpPr>
          <p:cNvPr id="7" name="Espaço Reservado para Texto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Nome completo</a:t>
            </a:r>
          </a:p>
        </p:txBody>
      </p:sp>
      <p:sp>
        <p:nvSpPr>
          <p:cNvPr id="8" name="Espaço Reservado para Texto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Número do telefone</a:t>
            </a:r>
          </a:p>
        </p:txBody>
      </p:sp>
      <p:sp>
        <p:nvSpPr>
          <p:cNvPr id="9" name="Espaço Reservado para Texto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Contato por </a:t>
            </a:r>
            <a:r>
              <a:rPr lang="pt-BR" dirty="0" err="1"/>
              <a:t>Email</a:t>
            </a:r>
            <a:r>
              <a:rPr lang="pt-BR" dirty="0"/>
              <a:t> ou Mídia Social</a:t>
            </a:r>
          </a:p>
        </p:txBody>
      </p:sp>
      <p:sp>
        <p:nvSpPr>
          <p:cNvPr id="10" name="Espaço Reservado para Texto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Site da empresa</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pt-BR" dirty="0"/>
              <a:t>Clique para editar o título da página</a:t>
            </a:r>
          </a:p>
        </p:txBody>
      </p:sp>
      <p:sp>
        <p:nvSpPr>
          <p:cNvPr id="7" name="Subtítu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Subtítulo</a:t>
            </a:r>
          </a:p>
        </p:txBody>
      </p:sp>
      <p:sp>
        <p:nvSpPr>
          <p:cNvPr id="3" name="Espaço Reservado para Conteúdo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Rodapé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pt-BR" dirty="0"/>
              <a:t>Adicionar um rodapé</a:t>
            </a:r>
          </a:p>
        </p:txBody>
      </p:sp>
      <p:sp>
        <p:nvSpPr>
          <p:cNvPr id="5" name="Espaço reservado para o número do slide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pt-BR" smtClean="0"/>
              <a:pPr rtl="0"/>
              <a:t>‹nº›</a:t>
            </a:fld>
            <a:endParaRPr lang="pt-BR" dirty="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is conteú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pt-BR" dirty="0"/>
              <a:t>Clique para editar o título da página</a:t>
            </a:r>
          </a:p>
        </p:txBody>
      </p:sp>
      <p:sp>
        <p:nvSpPr>
          <p:cNvPr id="7" name="Subtítulo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Subtítulo</a:t>
            </a:r>
          </a:p>
        </p:txBody>
      </p:sp>
      <p:sp>
        <p:nvSpPr>
          <p:cNvPr id="3" name="Espaço Reservado para Conteúdo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6" name="Espaço Reservado para Texto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rtlCol="0"/>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Rodapé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pt-BR" dirty="0"/>
              <a:t>Adicionar um rodapé</a:t>
            </a:r>
          </a:p>
        </p:txBody>
      </p:sp>
      <p:sp>
        <p:nvSpPr>
          <p:cNvPr id="5" name="Espaço reservado para o número do slide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pt-BR" smtClean="0"/>
              <a:pPr rtl="0"/>
              <a:t>‹nº›</a:t>
            </a:fld>
            <a:endParaRPr lang="pt-BR" dirty="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na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pt-BR" dirty="0"/>
              <a:t>Clique para editar o título da página</a:t>
            </a:r>
          </a:p>
        </p:txBody>
      </p:sp>
      <p:sp>
        <p:nvSpPr>
          <p:cNvPr id="9" name="Subtítu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Subtítulo</a:t>
            </a:r>
          </a:p>
        </p:txBody>
      </p:sp>
      <p:sp>
        <p:nvSpPr>
          <p:cNvPr id="3" name="Espaço Reservado para Conteúdo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Texto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rtlCol="0"/>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11" name="Espaço Reservado para Texto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rtlCol="0"/>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Rodapé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pt-BR" dirty="0"/>
              <a:t>Adicionar um rodapé</a:t>
            </a:r>
          </a:p>
        </p:txBody>
      </p:sp>
      <p:sp>
        <p:nvSpPr>
          <p:cNvPr id="6" name="Espaço reservado para o número do slide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pt-BR" smtClean="0"/>
              <a:pPr rtl="0"/>
              <a:t>‹nº›</a:t>
            </a:fld>
            <a:endParaRPr lang="pt-BR" dirty="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na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pt-BR" dirty="0"/>
              <a:t>Clique para editar o título da página</a:t>
            </a:r>
          </a:p>
        </p:txBody>
      </p:sp>
      <p:sp>
        <p:nvSpPr>
          <p:cNvPr id="10" name="Subtítu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Subtítulo</a:t>
            </a:r>
          </a:p>
        </p:txBody>
      </p:sp>
      <p:sp>
        <p:nvSpPr>
          <p:cNvPr id="3" name="Espaço Reservado para Conteúdo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Texto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rtlCol="0"/>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13" name="Espaço Reservado para Texto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rtlCol="0"/>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15" name="Espaço Reservado para Texto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rtlCol="0"/>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17" name="Espaço Reservado para Texto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rtlCol="0"/>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Rodapé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pt-BR" dirty="0"/>
              <a:t>Adicionar um rodapé</a:t>
            </a:r>
          </a:p>
        </p:txBody>
      </p:sp>
      <p:sp>
        <p:nvSpPr>
          <p:cNvPr id="6" name="Espaço reservado para o número do slide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pt-BR" smtClean="0"/>
              <a:pPr rtl="0"/>
              <a:t>‹nº›</a:t>
            </a:fld>
            <a:endParaRPr lang="pt-BR" dirty="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pt-BR" dirty="0"/>
              <a:t>Adicionar um rodapé</a:t>
            </a:r>
          </a:p>
        </p:txBody>
      </p:sp>
      <p:sp>
        <p:nvSpPr>
          <p:cNvPr id="3" name="Espaço Reservado para o Número do Slide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pt-BR" smtClean="0"/>
              <a:pPr rtl="0"/>
              <a:t>‹nº›</a:t>
            </a:fld>
            <a:endParaRPr lang="pt-BR" dirty="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sp>
        <p:nvSpPr>
          <p:cNvPr id="21" name="Espaço Reservado para Imagem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pt-BR" dirty="0"/>
              <a:t>Insira ou Arraste e Solte 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400"/>
              </a:lnSpc>
              <a:defRPr sz="5000" b="1" spc="-300">
                <a:solidFill>
                  <a:schemeClr val="bg1">
                    <a:lumMod val="95000"/>
                  </a:schemeClr>
                </a:solidFill>
              </a:defRPr>
            </a:lvl1pPr>
          </a:lstStyle>
          <a:p>
            <a:pPr rtl="0"/>
            <a:r>
              <a:rPr lang="pt-BR" dirty="0"/>
              <a:t>Clique para editar o título da apresentação</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dirty="0"/>
              <a:t>Clique para editar o estilo de subtítulo Mestre</a:t>
            </a:r>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ivisor 1">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pt-BR" dirty="0"/>
              <a:t>Insira ou Arraste e Solte 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400"/>
              </a:lnSpc>
              <a:defRPr sz="5000" b="1" spc="-300">
                <a:solidFill>
                  <a:schemeClr val="bg1">
                    <a:lumMod val="95000"/>
                  </a:schemeClr>
                </a:solidFill>
              </a:defRPr>
            </a:lvl1pPr>
          </a:lstStyle>
          <a:p>
            <a:pPr rtl="0"/>
            <a:r>
              <a:rPr lang="pt-BR" dirty="0"/>
              <a:t>Clique para editar o título do slide divisor</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dirty="0"/>
              <a:t>Clique para editar o estilo de subtítulo Mestre</a:t>
            </a:r>
          </a:p>
        </p:txBody>
      </p:sp>
      <p:sp>
        <p:nvSpPr>
          <p:cNvPr id="4" name="Espaço Reservado para Rodapé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pt-BR" dirty="0"/>
              <a:t>Adicionar um rodapé</a:t>
            </a:r>
          </a:p>
        </p:txBody>
      </p:sp>
      <p:sp>
        <p:nvSpPr>
          <p:cNvPr id="5" name="Espaço reservado para o número do slide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pt-BR" smtClean="0"/>
              <a:pPr rtl="0"/>
              <a:t>‹nº›</a:t>
            </a:fld>
            <a:endParaRPr lang="pt-BR"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divisor 2">
    <p:spTree>
      <p:nvGrpSpPr>
        <p:cNvPr id="1" name=""/>
        <p:cNvGrpSpPr/>
        <p:nvPr/>
      </p:nvGrpSpPr>
      <p:grpSpPr>
        <a:xfrm>
          <a:off x="0" y="0"/>
          <a:ext cx="0" cy="0"/>
          <a:chOff x="0" y="0"/>
          <a:chExt cx="0" cy="0"/>
        </a:xfrm>
      </p:grpSpPr>
      <p:sp>
        <p:nvSpPr>
          <p:cNvPr id="12" name="Espaço Reservado para Imagem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pt-BR" dirty="0"/>
              <a:t>Insira ou Arraste e Solte a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400"/>
              </a:lnSpc>
              <a:defRPr sz="5000" b="1" spc="-300">
                <a:solidFill>
                  <a:schemeClr val="bg1">
                    <a:lumMod val="95000"/>
                  </a:schemeClr>
                </a:solidFill>
              </a:defRPr>
            </a:lvl1pPr>
          </a:lstStyle>
          <a:p>
            <a:pPr rtl="0"/>
            <a:r>
              <a:rPr lang="pt-BR" dirty="0"/>
              <a:t>Clique para editar o título do slide divisor</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dirty="0"/>
              <a:t>Clique para editar o estilo de subtítulo Mestre</a:t>
            </a:r>
          </a:p>
        </p:txBody>
      </p:sp>
      <p:sp>
        <p:nvSpPr>
          <p:cNvPr id="4" name="Espaço Reservado para Rodapé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pt-BR" dirty="0"/>
              <a:t>Adicionar um rodapé</a:t>
            </a:r>
          </a:p>
        </p:txBody>
      </p:sp>
      <p:sp>
        <p:nvSpPr>
          <p:cNvPr id="5" name="Espaço reservado para o número do slide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pt-BR" smtClean="0"/>
              <a:pPr rtl="0"/>
              <a:t>‹nº›</a:t>
            </a:fld>
            <a:endParaRPr lang="pt-BR"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do Conteúdo 1">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pt-BR" dirty="0"/>
              <a:t>Insira ou Arraste e Solte sua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lnSpc>
                <a:spcPct val="70000"/>
              </a:lnSpc>
              <a:defRPr>
                <a:solidFill>
                  <a:schemeClr val="tx1">
                    <a:lumMod val="75000"/>
                    <a:lumOff val="25000"/>
                  </a:schemeClr>
                </a:solidFill>
              </a:defRPr>
            </a:lvl1pPr>
          </a:lstStyle>
          <a:p>
            <a:pPr rtl="0"/>
            <a:r>
              <a:rPr lang="pt-BR" dirty="0"/>
              <a:t>Clique para editar o título da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Subtítulo</a:t>
            </a:r>
          </a:p>
        </p:txBody>
      </p:sp>
      <p:sp>
        <p:nvSpPr>
          <p:cNvPr id="3" name="Espaço Reservado para Conteúdo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Rodapé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pt-BR" dirty="0"/>
              <a:t>Adicionar um rodapé</a:t>
            </a:r>
          </a:p>
        </p:txBody>
      </p:sp>
      <p:sp>
        <p:nvSpPr>
          <p:cNvPr id="5" name="Espaço reservado para o número do slide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pt-BR" smtClean="0"/>
              <a:pPr rtl="0"/>
              <a:t>‹nº›</a:t>
            </a:fld>
            <a:endParaRPr lang="pt-BR"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do Conteúdo 2">
    <p:spTree>
      <p:nvGrpSpPr>
        <p:cNvPr id="1" name=""/>
        <p:cNvGrpSpPr/>
        <p:nvPr/>
      </p:nvGrpSpPr>
      <p:grpSpPr>
        <a:xfrm>
          <a:off x="0" y="0"/>
          <a:ext cx="0" cy="0"/>
          <a:chOff x="0" y="0"/>
          <a:chExt cx="0" cy="0"/>
        </a:xfrm>
      </p:grpSpPr>
      <p:sp>
        <p:nvSpPr>
          <p:cNvPr id="13" name="Espaço Reservado para Imagem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pt-BR" dirty="0"/>
              <a:t>Insira ou Arraste e Solte a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lnSpc>
                <a:spcPct val="70000"/>
              </a:lnSpc>
              <a:defRPr>
                <a:solidFill>
                  <a:schemeClr val="tx1">
                    <a:lumMod val="75000"/>
                    <a:lumOff val="25000"/>
                  </a:schemeClr>
                </a:solidFill>
              </a:defRPr>
            </a:lvl1pPr>
          </a:lstStyle>
          <a:p>
            <a:pPr rtl="0"/>
            <a:r>
              <a:rPr lang="pt-BR" dirty="0"/>
              <a:t>Clique para editar o título da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Subtítulo</a:t>
            </a:r>
          </a:p>
        </p:txBody>
      </p:sp>
      <p:sp>
        <p:nvSpPr>
          <p:cNvPr id="3" name="Espaço Reservado para Conteúdo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Rodapé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pt-BR" dirty="0"/>
              <a:t>Adicionar um rodapé</a:t>
            </a:r>
          </a:p>
        </p:txBody>
      </p:sp>
      <p:sp>
        <p:nvSpPr>
          <p:cNvPr id="5" name="Espaço reservado para o número do slide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pt-BR" smtClean="0"/>
              <a:pPr rtl="0"/>
              <a:t>‹nº›</a:t>
            </a:fld>
            <a:endParaRPr lang="pt-BR"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 do Conteúdo 3">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pt-BR" dirty="0"/>
              <a:t>Insira ou Arraste e Solte sua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lnSpc>
                <a:spcPct val="70000"/>
              </a:lnSpc>
              <a:defRPr>
                <a:solidFill>
                  <a:schemeClr val="tx1">
                    <a:lumMod val="75000"/>
                    <a:lumOff val="25000"/>
                  </a:schemeClr>
                </a:solidFill>
              </a:defRPr>
            </a:lvl1pPr>
          </a:lstStyle>
          <a:p>
            <a:pPr rtl="0"/>
            <a:r>
              <a:rPr lang="pt-BR" dirty="0"/>
              <a:t>Clique para editar o título da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Subtítulo</a:t>
            </a:r>
          </a:p>
        </p:txBody>
      </p:sp>
      <p:sp>
        <p:nvSpPr>
          <p:cNvPr id="3" name="Espaço Reservado para Conteúdo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Rodapé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pt-BR" dirty="0"/>
              <a:t>Adicionar um rodapé</a:t>
            </a:r>
          </a:p>
        </p:txBody>
      </p:sp>
      <p:sp>
        <p:nvSpPr>
          <p:cNvPr id="5" name="Espaço reservado para o número do slide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pt-BR" smtClean="0"/>
              <a:pPr rtl="0"/>
              <a:t>‹nº›</a:t>
            </a:fld>
            <a:endParaRPr lang="pt-BR" dirty="0"/>
          </a:p>
        </p:txBody>
      </p:sp>
      <p:sp>
        <p:nvSpPr>
          <p:cNvPr id="8" name="Espaço Reservado para Imagem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pt-BR" dirty="0"/>
              <a:t>Insira ou Arraste e Solte sua foto</a:t>
            </a:r>
          </a:p>
        </p:txBody>
      </p:sp>
      <p:sp>
        <p:nvSpPr>
          <p:cNvPr id="9" name="Espaço Reservado para Imagem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pt-BR" dirty="0"/>
              <a:t>Insira ou Arraste e Solte sua foto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10" name="Forma Livre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11" name="Forma Livre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13" name="Forma Livre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14" name="Forma Livre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15" name="Forma Livre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pt-BR" dirty="0"/>
              <a:t>Clique para editar o título da página</a:t>
            </a:r>
          </a:p>
        </p:txBody>
      </p:sp>
      <p:sp>
        <p:nvSpPr>
          <p:cNvPr id="9" name="Subtítu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pt-BR" dirty="0"/>
              <a:t>Subtítulo</a:t>
            </a:r>
          </a:p>
        </p:txBody>
      </p:sp>
      <p:sp>
        <p:nvSpPr>
          <p:cNvPr id="3" name="Espaço Reservado para Comparação à Esquerda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Editar estilos de texto Mestre</a:t>
            </a:r>
          </a:p>
        </p:txBody>
      </p:sp>
      <p:sp>
        <p:nvSpPr>
          <p:cNvPr id="4" name="Espaço Reservado para Conteúdo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12" name="Espaço Reservado para Comparação à Esquerda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rtlCol="0"/>
          <a:lstStyle>
            <a:lvl1pPr marL="0" indent="0">
              <a:buNone/>
              <a:defRPr sz="2400" b="1"/>
            </a:lvl1pPr>
          </a:lstStyle>
          <a:p>
            <a:pPr lvl="0" rtl="0"/>
            <a:r>
              <a:rPr lang="pt-BR"/>
              <a:t>Editar estilos de texto Mestre</a:t>
            </a:r>
          </a:p>
        </p:txBody>
      </p:sp>
      <p:sp>
        <p:nvSpPr>
          <p:cNvPr id="8" name="Espaço reservado para texto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rtlCol="0"/>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Rodapé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pt-BR" dirty="0"/>
              <a:t>Adicionar um rodapé</a:t>
            </a:r>
          </a:p>
        </p:txBody>
      </p:sp>
      <p:sp>
        <p:nvSpPr>
          <p:cNvPr id="6" name="Espaço reservado para o número do slide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pPr rtl="0"/>
            <a:fld id="{19B51A1E-902D-48AF-9020-955120F399B6}" type="slidenum">
              <a:rPr lang="pt-BR" smtClean="0"/>
              <a:pPr rtl="0"/>
              <a:t>‹nº›</a:t>
            </a:fld>
            <a:endParaRPr lang="pt-BR"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Grande">
    <p:spTree>
      <p:nvGrpSpPr>
        <p:cNvPr id="1" name=""/>
        <p:cNvGrpSpPr/>
        <p:nvPr/>
      </p:nvGrpSpPr>
      <p:grpSpPr>
        <a:xfrm>
          <a:off x="0" y="0"/>
          <a:ext cx="0" cy="0"/>
          <a:chOff x="0" y="0"/>
          <a:chExt cx="0" cy="0"/>
        </a:xfrm>
      </p:grpSpPr>
      <p:sp>
        <p:nvSpPr>
          <p:cNvPr id="7" name="Espaço Reservado para Imagem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pt-BR" dirty="0"/>
              <a:t>Insira ou Arraste e Solte sua foto</a:t>
            </a:r>
          </a:p>
        </p:txBody>
      </p:sp>
      <p:sp>
        <p:nvSpPr>
          <p:cNvPr id="4" name="Espaço Reservado para Rodapé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pt-BR" dirty="0"/>
              <a:t>Adicionar um rodapé</a:t>
            </a:r>
          </a:p>
        </p:txBody>
      </p:sp>
      <p:sp>
        <p:nvSpPr>
          <p:cNvPr id="2" name="Espaço Reservado para o Número do Slide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pt-BR" smtClean="0"/>
              <a:pPr rtl="0"/>
              <a:t>‹nº›</a:t>
            </a:fld>
            <a:endParaRPr lang="pt-BR" dirty="0"/>
          </a:p>
        </p:txBody>
      </p:sp>
      <p:sp>
        <p:nvSpPr>
          <p:cNvPr id="6" name="Título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pt-BR" dirty="0"/>
              <a:t>Insira sua legenda</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5" name="Retângulo: Cantos Arredondado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9" name="Retângulo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15" name="Retângulo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pt-BR" dirty="0"/>
              <a:t>Clique para editar o título da página</a:t>
            </a:r>
          </a:p>
        </p:txBody>
      </p:sp>
      <p:sp>
        <p:nvSpPr>
          <p:cNvPr id="3" name="Espaço Reservado para Tex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pt-BR" dirty="0"/>
              <a:t>Editar estilos de texto Mestre</a:t>
            </a:r>
          </a:p>
          <a:p>
            <a:pPr lvl="1" rtl="0"/>
            <a:r>
              <a:rPr lang="pt-BR" dirty="0"/>
              <a:t>Segundo nível</a:t>
            </a:r>
          </a:p>
          <a:p>
            <a:pPr lvl="2" rtl="0"/>
            <a:r>
              <a:rPr lang="pt-BR" dirty="0"/>
              <a:t>Terceiro nível</a:t>
            </a:r>
          </a:p>
          <a:p>
            <a:pPr lvl="3" rtl="0"/>
            <a:r>
              <a:rPr lang="pt-BR" dirty="0"/>
              <a:t>Quarto nível</a:t>
            </a:r>
          </a:p>
          <a:p>
            <a:pPr lvl="4" rtl="0"/>
            <a:r>
              <a:rPr lang="pt-BR" dirty="0"/>
              <a:t>Quinto nível</a:t>
            </a:r>
          </a:p>
        </p:txBody>
      </p:sp>
      <p:sp>
        <p:nvSpPr>
          <p:cNvPr id="5" name="Espaço reservado para rodapé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pt-BR" dirty="0"/>
              <a:t>Adicionar um rodapé</a:t>
            </a:r>
          </a:p>
        </p:txBody>
      </p:sp>
      <p:sp>
        <p:nvSpPr>
          <p:cNvPr id="6" name="Espaço Reservado para o Número do Slide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pPr rtl="0"/>
            <a:fld id="{19B51A1E-902D-48AF-9020-955120F399B6}" type="slidenum">
              <a:rPr lang="pt-BR" smtClean="0"/>
              <a:pPr rtl="0"/>
              <a:t>‹nº›</a:t>
            </a:fld>
            <a:endParaRPr lang="pt-BR"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Espaço Reservado para Imagem 6" descr="Imagem do slide">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13253" y="39756"/>
            <a:ext cx="10655455" cy="6858000"/>
          </a:xfrm>
        </p:spPr>
      </p:pic>
      <p:sp>
        <p:nvSpPr>
          <p:cNvPr id="25" name="Caixa de texto 24" descr="Ênfase do slide para caixa de texto">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pt-BR" dirty="0"/>
          </a:p>
        </p:txBody>
      </p:sp>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rtlCol="0"/>
          <a:lstStyle/>
          <a:p>
            <a:pPr rtl="0"/>
            <a:r>
              <a:rPr lang="pt-BR" dirty="0" err="1"/>
              <a:t>Emergency</a:t>
            </a:r>
            <a:r>
              <a:rPr lang="pt-BR" dirty="0"/>
              <a:t> </a:t>
            </a:r>
            <a:r>
              <a:rPr lang="pt-BR" dirty="0" err="1"/>
              <a:t>Smart</a:t>
            </a:r>
            <a:r>
              <a:rPr lang="pt-BR" dirty="0"/>
              <a:t> </a:t>
            </a:r>
            <a:r>
              <a:rPr lang="pt-BR" dirty="0" err="1"/>
              <a:t>Lock</a:t>
            </a:r>
            <a:endParaRPr lang="pt-BR" dirty="0"/>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1130300" y="4624645"/>
            <a:ext cx="4000500" cy="690752"/>
          </a:xfrm>
        </p:spPr>
        <p:txBody>
          <a:bodyPr rtlCol="0"/>
          <a:lstStyle/>
          <a:p>
            <a:pPr rtl="0"/>
            <a:r>
              <a:rPr lang="pt-BR" dirty="0"/>
              <a:t>Trava inteligente de emergência, tecnologia e segurança .</a:t>
            </a:r>
          </a:p>
        </p:txBody>
      </p:sp>
      <p:sp>
        <p:nvSpPr>
          <p:cNvPr id="20" name="Triângulos Isósceles 19" descr="Sombra do slide para caixa de texto">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rtlCol="0"/>
          <a:lstStyle/>
          <a:p>
            <a:pPr rtl="0"/>
            <a:r>
              <a:rPr lang="pt-BR" dirty="0"/>
              <a:t>Metodologia</a:t>
            </a:r>
          </a:p>
        </p:txBody>
      </p:sp>
      <p:sp>
        <p:nvSpPr>
          <p:cNvPr id="5" name="Espaço Reservado para Conteúdo 4">
            <a:extLst>
              <a:ext uri="{FF2B5EF4-FFF2-40B4-BE49-F238E27FC236}">
                <a16:creationId xmlns:a16="http://schemas.microsoft.com/office/drawing/2014/main" id="{CEEB3BAE-C0B2-447C-B8BE-96C6BD84D658}"/>
              </a:ext>
            </a:extLst>
          </p:cNvPr>
          <p:cNvSpPr>
            <a:spLocks noGrp="1"/>
          </p:cNvSpPr>
          <p:nvPr>
            <p:ph sz="half" idx="2"/>
          </p:nvPr>
        </p:nvSpPr>
        <p:spPr>
          <a:xfrm>
            <a:off x="432000" y="1398338"/>
            <a:ext cx="8963791" cy="1882828"/>
          </a:xfrm>
        </p:spPr>
        <p:txBody>
          <a:bodyPr rtlCol="0"/>
          <a:lstStyle/>
          <a:p>
            <a:pPr marL="0" indent="0">
              <a:buNone/>
            </a:pPr>
            <a:r>
              <a:rPr lang="pt-BR" sz="2400" dirty="0"/>
              <a:t>É um circuito de controle responsável por movimentar seu próprio eixo de acordo com a codificação recebida do Arduino, mantém a posição do seu braço mesmo quando recebe força contrária.</a:t>
            </a:r>
          </a:p>
          <a:p>
            <a:pPr marL="0" indent="0">
              <a:buNone/>
            </a:pPr>
            <a:r>
              <a:rPr lang="pt-BR" sz="2400" dirty="0"/>
              <a:t>Composto por um motor que movimenta as engrenagens e o principal eixo do servo, as engrenagens reduzem a rotação do motor, transferem torque ao eixo principal de saída e dessa forma movimenta o eixo junto com o potenciômetro que está ligado ao eixo de saída do servo, e monitora sua posição, por último, possui um circuito de controle que monitora o potenciômetro e o acionamento do motor para obter uma posição pré-determinada, tudo isso é alimentado por uma tensão de 5 </a:t>
            </a:r>
            <a:r>
              <a:rPr lang="pt-BR" sz="2400" dirty="0" err="1"/>
              <a:t>Voltz</a:t>
            </a:r>
            <a:r>
              <a:rPr lang="pt-BR" sz="2400" dirty="0"/>
              <a:t>.</a:t>
            </a:r>
          </a:p>
          <a:p>
            <a:pPr marL="0" indent="0">
              <a:buNone/>
            </a:pPr>
            <a:r>
              <a:rPr lang="pt-BR" sz="2400" dirty="0"/>
              <a:t> </a:t>
            </a:r>
          </a:p>
        </p:txBody>
      </p:sp>
      <p:sp>
        <p:nvSpPr>
          <p:cNvPr id="8" name="Espaço Reservado para o Número do Slide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rtl="0"/>
            <a:fld id="{19B51A1E-902D-48AF-9020-955120F399B6}" type="slidenum">
              <a:rPr lang="pt-BR" smtClean="0"/>
              <a:pPr rtl="0"/>
              <a:t>10</a:t>
            </a:fld>
            <a:endParaRPr lang="pt-BR" dirty="0"/>
          </a:p>
        </p:txBody>
      </p:sp>
      <p:sp>
        <p:nvSpPr>
          <p:cNvPr id="10" name="Espaço Reservado para Texto 9">
            <a:extLst>
              <a:ext uri="{FF2B5EF4-FFF2-40B4-BE49-F238E27FC236}">
                <a16:creationId xmlns:a16="http://schemas.microsoft.com/office/drawing/2014/main" id="{C192FA17-6179-48A4-999C-49FA25975B8B}"/>
              </a:ext>
            </a:extLst>
          </p:cNvPr>
          <p:cNvSpPr>
            <a:spLocks noGrp="1"/>
          </p:cNvSpPr>
          <p:nvPr>
            <p:ph type="body" idx="1"/>
          </p:nvPr>
        </p:nvSpPr>
        <p:spPr>
          <a:xfrm>
            <a:off x="432000" y="1038338"/>
            <a:ext cx="5472000" cy="360000"/>
          </a:xfrm>
        </p:spPr>
        <p:txBody>
          <a:bodyPr/>
          <a:lstStyle/>
          <a:p>
            <a:r>
              <a:rPr lang="pt-BR" dirty="0"/>
              <a:t>Servo motor</a:t>
            </a:r>
          </a:p>
        </p:txBody>
      </p:sp>
      <p:pic>
        <p:nvPicPr>
          <p:cNvPr id="4" name="Imagem 3">
            <a:extLst>
              <a:ext uri="{FF2B5EF4-FFF2-40B4-BE49-F238E27FC236}">
                <a16:creationId xmlns:a16="http://schemas.microsoft.com/office/drawing/2014/main" id="{365EF086-68A1-4345-B6FE-70B72F2A6CF2}"/>
              </a:ext>
            </a:extLst>
          </p:cNvPr>
          <p:cNvPicPr>
            <a:picLocks noChangeAspect="1"/>
          </p:cNvPicPr>
          <p:nvPr/>
        </p:nvPicPr>
        <p:blipFill>
          <a:blip r:embed="rId2"/>
          <a:stretch>
            <a:fillRect/>
          </a:stretch>
        </p:blipFill>
        <p:spPr>
          <a:xfrm>
            <a:off x="8647759" y="2830357"/>
            <a:ext cx="3418087" cy="3418087"/>
          </a:xfrm>
          <a:prstGeom prst="rect">
            <a:avLst/>
          </a:prstGeom>
        </p:spPr>
      </p:pic>
    </p:spTree>
    <p:extLst>
      <p:ext uri="{BB962C8B-B14F-4D97-AF65-F5344CB8AC3E}">
        <p14:creationId xmlns:p14="http://schemas.microsoft.com/office/powerpoint/2010/main" val="2428015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rtlCol="0"/>
          <a:lstStyle/>
          <a:p>
            <a:pPr rtl="0"/>
            <a:r>
              <a:rPr lang="pt-BR" dirty="0"/>
              <a:t>Metodologia</a:t>
            </a:r>
          </a:p>
        </p:txBody>
      </p:sp>
      <p:sp>
        <p:nvSpPr>
          <p:cNvPr id="5" name="Espaço Reservado para Conteúdo 4">
            <a:extLst>
              <a:ext uri="{FF2B5EF4-FFF2-40B4-BE49-F238E27FC236}">
                <a16:creationId xmlns:a16="http://schemas.microsoft.com/office/drawing/2014/main" id="{CEEB3BAE-C0B2-447C-B8BE-96C6BD84D658}"/>
              </a:ext>
            </a:extLst>
          </p:cNvPr>
          <p:cNvSpPr>
            <a:spLocks noGrp="1"/>
          </p:cNvSpPr>
          <p:nvPr>
            <p:ph sz="half" idx="2"/>
          </p:nvPr>
        </p:nvSpPr>
        <p:spPr>
          <a:xfrm>
            <a:off x="432000" y="1398338"/>
            <a:ext cx="8963791" cy="1882828"/>
          </a:xfrm>
        </p:spPr>
        <p:txBody>
          <a:bodyPr rtlCol="0"/>
          <a:lstStyle/>
          <a:p>
            <a:pPr marL="0" indent="0">
              <a:buNone/>
            </a:pPr>
            <a:r>
              <a:rPr lang="pt-BR" sz="2400" dirty="0"/>
              <a:t>Componente utilizado para medição de temperatura e umidade ambiente, faz medições de temperatura entre 0° até 50° celsius e mede a umidade do ar de 20% a 90%. Tem uma margem de erro na precisão de aproximadamente 2° na temperatura e 5% na umidade, é alimentado por uma tensão de 3,5 a 5,5VDC (Tensão de corrente contínua) e tem um tempo de resposta de 2 segundos.</a:t>
            </a:r>
          </a:p>
          <a:p>
            <a:pPr marL="0" indent="0">
              <a:buNone/>
            </a:pPr>
            <a:r>
              <a:rPr lang="pt-BR" sz="2400" dirty="0"/>
              <a:t>Em conjunto com o Arduino para medir a umidade e a temperatura ambiente. O valor da umidade e da temperatura serão exibidos no monitor serial mostrado no ambiente de programação do Arduino.</a:t>
            </a:r>
          </a:p>
        </p:txBody>
      </p:sp>
      <p:sp>
        <p:nvSpPr>
          <p:cNvPr id="8" name="Espaço Reservado para o Número do Slide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rtl="0"/>
            <a:fld id="{19B51A1E-902D-48AF-9020-955120F399B6}" type="slidenum">
              <a:rPr lang="pt-BR" smtClean="0"/>
              <a:pPr rtl="0"/>
              <a:t>11</a:t>
            </a:fld>
            <a:endParaRPr lang="pt-BR" dirty="0"/>
          </a:p>
        </p:txBody>
      </p:sp>
      <p:sp>
        <p:nvSpPr>
          <p:cNvPr id="10" name="Espaço Reservado para Texto 9">
            <a:extLst>
              <a:ext uri="{FF2B5EF4-FFF2-40B4-BE49-F238E27FC236}">
                <a16:creationId xmlns:a16="http://schemas.microsoft.com/office/drawing/2014/main" id="{C192FA17-6179-48A4-999C-49FA25975B8B}"/>
              </a:ext>
            </a:extLst>
          </p:cNvPr>
          <p:cNvSpPr>
            <a:spLocks noGrp="1"/>
          </p:cNvSpPr>
          <p:nvPr>
            <p:ph type="body" idx="1"/>
          </p:nvPr>
        </p:nvSpPr>
        <p:spPr>
          <a:xfrm>
            <a:off x="432000" y="1038338"/>
            <a:ext cx="5472000" cy="360000"/>
          </a:xfrm>
        </p:spPr>
        <p:txBody>
          <a:bodyPr/>
          <a:lstStyle/>
          <a:p>
            <a:r>
              <a:rPr lang="pt-BR" dirty="0"/>
              <a:t>Sensor de temperatura e umidade - DHT11</a:t>
            </a:r>
          </a:p>
        </p:txBody>
      </p:sp>
      <p:pic>
        <p:nvPicPr>
          <p:cNvPr id="1030" name="Picture 6" descr="Imagem relacionada">
            <a:extLst>
              <a:ext uri="{FF2B5EF4-FFF2-40B4-BE49-F238E27FC236}">
                <a16:creationId xmlns:a16="http://schemas.microsoft.com/office/drawing/2014/main" id="{2BFF71BF-E71F-4A71-82AB-46F7B7F8D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6417" y="2461473"/>
            <a:ext cx="5613952" cy="5613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544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rtlCol="0"/>
          <a:lstStyle/>
          <a:p>
            <a:pPr rtl="0"/>
            <a:r>
              <a:rPr lang="pt-BR" dirty="0"/>
              <a:t>Metodologia</a:t>
            </a:r>
          </a:p>
        </p:txBody>
      </p:sp>
      <p:sp>
        <p:nvSpPr>
          <p:cNvPr id="5" name="Espaço Reservado para Conteúdo 4">
            <a:extLst>
              <a:ext uri="{FF2B5EF4-FFF2-40B4-BE49-F238E27FC236}">
                <a16:creationId xmlns:a16="http://schemas.microsoft.com/office/drawing/2014/main" id="{CEEB3BAE-C0B2-447C-B8BE-96C6BD84D658}"/>
              </a:ext>
            </a:extLst>
          </p:cNvPr>
          <p:cNvSpPr>
            <a:spLocks noGrp="1"/>
          </p:cNvSpPr>
          <p:nvPr>
            <p:ph sz="half" idx="2"/>
          </p:nvPr>
        </p:nvSpPr>
        <p:spPr>
          <a:xfrm>
            <a:off x="432000" y="1398338"/>
            <a:ext cx="8963791" cy="1882828"/>
          </a:xfrm>
        </p:spPr>
        <p:txBody>
          <a:bodyPr rtlCol="0"/>
          <a:lstStyle/>
          <a:p>
            <a:pPr marL="0" indent="0">
              <a:buNone/>
            </a:pPr>
            <a:r>
              <a:rPr lang="pt-BR" sz="2400" dirty="0"/>
              <a:t>O código se inicia com a declaração das bibliotecas: </a:t>
            </a:r>
            <a:r>
              <a:rPr lang="pt-BR" sz="2400" dirty="0" err="1"/>
              <a:t>dht.h</a:t>
            </a:r>
            <a:r>
              <a:rPr lang="pt-BR" sz="2400" dirty="0"/>
              <a:t> (para a utilização do sensor) e a </a:t>
            </a:r>
            <a:r>
              <a:rPr lang="pt-BR" sz="2400" dirty="0" err="1"/>
              <a:t>Servo.h</a:t>
            </a:r>
            <a:r>
              <a:rPr lang="pt-BR" sz="2400" dirty="0"/>
              <a:t> (para a utilização do servo motor), em seguida foram criadas duas variáveis, sendo uma delas responsável por armazenar as informações do servo motor, a outra pega as informações do DHT11, o mesmo envia seus valores para o pino A0 que foi definido para receber os sinais que são enviados pelo sensor para o </a:t>
            </a:r>
            <a:r>
              <a:rPr lang="pt-BR" sz="2400" dirty="0" err="1"/>
              <a:t>arduino</a:t>
            </a:r>
            <a:r>
              <a:rPr lang="pt-BR" sz="2400" dirty="0"/>
              <a:t>.</a:t>
            </a:r>
          </a:p>
          <a:p>
            <a:pPr marL="0" indent="0">
              <a:buNone/>
            </a:pPr>
            <a:r>
              <a:rPr lang="pt-BR" sz="2400" dirty="0"/>
              <a:t>Dentro da função Setup() foi anexado a variável do servo com o pino 4, configurado as taxas de transmissão serial para 9600 bits por segundos. Logo em seguida, entra-se na função Loop(), a mesma realiza a leitura de todas as informações que o sensor estiver detectando e então, escreve na tela do serial a temperatura e a umidade do ambiente, sendo assim, se o sensor detectar uma temperatura ambiente elevada ele ira enviar um sinal para o servo motor que movimentara o braço, dessa forma, realiza a simulação de destravamento, a seguir está a figura ilustrando todo o processo descrito acima.</a:t>
            </a:r>
          </a:p>
        </p:txBody>
      </p:sp>
      <p:sp>
        <p:nvSpPr>
          <p:cNvPr id="8" name="Espaço Reservado para o Número do Slide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rtl="0"/>
            <a:fld id="{19B51A1E-902D-48AF-9020-955120F399B6}" type="slidenum">
              <a:rPr lang="pt-BR" smtClean="0"/>
              <a:pPr rtl="0"/>
              <a:t>12</a:t>
            </a:fld>
            <a:endParaRPr lang="pt-BR" dirty="0"/>
          </a:p>
        </p:txBody>
      </p:sp>
      <p:sp>
        <p:nvSpPr>
          <p:cNvPr id="10" name="Espaço Reservado para Texto 9">
            <a:extLst>
              <a:ext uri="{FF2B5EF4-FFF2-40B4-BE49-F238E27FC236}">
                <a16:creationId xmlns:a16="http://schemas.microsoft.com/office/drawing/2014/main" id="{C192FA17-6179-48A4-999C-49FA25975B8B}"/>
              </a:ext>
            </a:extLst>
          </p:cNvPr>
          <p:cNvSpPr>
            <a:spLocks noGrp="1"/>
          </p:cNvSpPr>
          <p:nvPr>
            <p:ph type="body" idx="1"/>
          </p:nvPr>
        </p:nvSpPr>
        <p:spPr>
          <a:xfrm>
            <a:off x="432000" y="1038338"/>
            <a:ext cx="5472000" cy="360000"/>
          </a:xfrm>
        </p:spPr>
        <p:txBody>
          <a:bodyPr/>
          <a:lstStyle/>
          <a:p>
            <a:r>
              <a:rPr lang="pt-BR" dirty="0"/>
              <a:t>Codificação</a:t>
            </a:r>
          </a:p>
        </p:txBody>
      </p:sp>
    </p:spTree>
    <p:extLst>
      <p:ext uri="{BB962C8B-B14F-4D97-AF65-F5344CB8AC3E}">
        <p14:creationId xmlns:p14="http://schemas.microsoft.com/office/powerpoint/2010/main" val="850520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Imagem 13" descr="Uma imagem contendo captura de tela&#10;&#10;Descrição gerada automaticamente">
            <a:extLst>
              <a:ext uri="{FF2B5EF4-FFF2-40B4-BE49-F238E27FC236}">
                <a16:creationId xmlns:a16="http://schemas.microsoft.com/office/drawing/2014/main" id="{FAC70992-248D-4149-8BC1-518CEAE21E41}"/>
              </a:ext>
            </a:extLst>
          </p:cNvPr>
          <p:cNvPicPr/>
          <p:nvPr/>
        </p:nvPicPr>
        <p:blipFill rotWithShape="1">
          <a:blip r:embed="rId2">
            <a:extLst>
              <a:ext uri="{28A0092B-C50C-407E-A947-70E740481C1C}">
                <a14:useLocalDpi xmlns:a14="http://schemas.microsoft.com/office/drawing/2010/main" val="0"/>
              </a:ext>
            </a:extLst>
          </a:blip>
          <a:srcRect t="132" r="5" b="1849"/>
          <a:stretch/>
        </p:blipFill>
        <p:spPr>
          <a:xfrm>
            <a:off x="216380" y="365194"/>
            <a:ext cx="9307448" cy="4478588"/>
          </a:xfrm>
          <a:prstGeom prst="rect">
            <a:avLst/>
          </a:prstGeom>
        </p:spPr>
      </p:pic>
      <p:sp>
        <p:nvSpPr>
          <p:cNvPr id="20" name="Freeform: Shape 19">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a:xfrm>
            <a:off x="767240" y="5444835"/>
            <a:ext cx="9095651" cy="830231"/>
          </a:xfrm>
        </p:spPr>
        <p:txBody>
          <a:bodyPr vert="horz" lIns="91440" tIns="45720" rIns="91440" bIns="45720" rtlCol="0" anchor="b">
            <a:normAutofit/>
          </a:bodyPr>
          <a:lstStyle/>
          <a:p>
            <a:r>
              <a:rPr lang="en-US" sz="4000" kern="1200">
                <a:solidFill>
                  <a:srgbClr val="000000"/>
                </a:solidFill>
                <a:latin typeface="+mj-lt"/>
                <a:ea typeface="+mj-ea"/>
                <a:cs typeface="+mj-cs"/>
              </a:rPr>
              <a:t>Metodologia</a:t>
            </a:r>
          </a:p>
        </p:txBody>
      </p:sp>
      <p:sp>
        <p:nvSpPr>
          <p:cNvPr id="10" name="Espaço Reservado para Texto 9">
            <a:extLst>
              <a:ext uri="{FF2B5EF4-FFF2-40B4-BE49-F238E27FC236}">
                <a16:creationId xmlns:a16="http://schemas.microsoft.com/office/drawing/2014/main" id="{C192FA17-6179-48A4-999C-49FA25975B8B}"/>
              </a:ext>
            </a:extLst>
          </p:cNvPr>
          <p:cNvSpPr>
            <a:spLocks noGrp="1"/>
          </p:cNvSpPr>
          <p:nvPr>
            <p:ph type="body" idx="1"/>
          </p:nvPr>
        </p:nvSpPr>
        <p:spPr>
          <a:xfrm>
            <a:off x="767240" y="6275067"/>
            <a:ext cx="9095651" cy="347473"/>
          </a:xfrm>
        </p:spPr>
        <p:txBody>
          <a:bodyPr vert="horz" lIns="91440" tIns="45720" rIns="91440" bIns="45720" rtlCol="0">
            <a:normAutofit/>
          </a:bodyPr>
          <a:lstStyle/>
          <a:p>
            <a:r>
              <a:rPr lang="en-US" sz="1600" kern="1200">
                <a:solidFill>
                  <a:srgbClr val="000000"/>
                </a:solidFill>
                <a:latin typeface="+mn-lt"/>
                <a:ea typeface="+mn-ea"/>
                <a:cs typeface="+mn-cs"/>
              </a:rPr>
              <a:t>Codificação</a:t>
            </a:r>
          </a:p>
        </p:txBody>
      </p:sp>
      <p:sp>
        <p:nvSpPr>
          <p:cNvPr id="8" name="Espaço Reservado para o Número do Slide 7">
            <a:extLst>
              <a:ext uri="{FF2B5EF4-FFF2-40B4-BE49-F238E27FC236}">
                <a16:creationId xmlns:a16="http://schemas.microsoft.com/office/drawing/2014/main" id="{E6AC9832-FB01-464A-9824-61887B77997E}"/>
              </a:ext>
            </a:extLst>
          </p:cNvPr>
          <p:cNvSpPr>
            <a:spLocks noGrp="1"/>
          </p:cNvSpPr>
          <p:nvPr>
            <p:ph type="sldNum" sz="quarter" idx="33"/>
          </p:nvPr>
        </p:nvSpPr>
        <p:spPr>
          <a:xfrm>
            <a:off x="10797782" y="5444835"/>
            <a:ext cx="1054331" cy="390700"/>
          </a:xfrm>
        </p:spPr>
        <p:txBody>
          <a:bodyPr vert="horz" lIns="91440" tIns="45720" rIns="91440" bIns="45720" rtlCol="0" anchor="ctr">
            <a:normAutofit/>
          </a:bodyPr>
          <a:lstStyle/>
          <a:p>
            <a:pPr algn="r">
              <a:spcAft>
                <a:spcPts val="600"/>
              </a:spcAft>
              <a:defRPr/>
            </a:pPr>
            <a:fld id="{19B51A1E-902D-48AF-9020-955120F399B6}" type="slidenum">
              <a:rPr lang="en-US" i="0">
                <a:solidFill>
                  <a:srgbClr val="FFFFFF">
                    <a:alpha val="80000"/>
                  </a:srgbClr>
                </a:solidFill>
                <a:latin typeface="+mn-lt"/>
                <a:cs typeface="+mn-cs"/>
              </a:rPr>
              <a:pPr algn="r">
                <a:spcAft>
                  <a:spcPts val="600"/>
                </a:spcAft>
                <a:defRPr/>
              </a:pPr>
              <a:t>13</a:t>
            </a:fld>
            <a:endParaRPr lang="en-US" i="0">
              <a:solidFill>
                <a:srgbClr val="FFFFFF">
                  <a:alpha val="80000"/>
                </a:srgbClr>
              </a:solidFill>
              <a:latin typeface="+mn-lt"/>
              <a:cs typeface="+mn-cs"/>
            </a:endParaRPr>
          </a:p>
        </p:txBody>
      </p:sp>
    </p:spTree>
    <p:extLst>
      <p:ext uri="{BB962C8B-B14F-4D97-AF65-F5344CB8AC3E}">
        <p14:creationId xmlns:p14="http://schemas.microsoft.com/office/powerpoint/2010/main" val="3345838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ço Reservado para Imagem 12" descr="Espaço reservado para imagem">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1" y="0"/>
            <a:ext cx="11795125" cy="6858000"/>
          </a:xfrm>
        </p:spPr>
      </p:pic>
      <p:sp>
        <p:nvSpPr>
          <p:cNvPr id="15" name="Forma Livre 5" descr="Ênfase vazia">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5" name="Espaço Reservado para o Número do Slide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pt-BR" smtClean="0"/>
              <a:pPr rtl="0"/>
              <a:t>14</a:t>
            </a:fld>
            <a:endParaRPr lang="pt-BR" dirty="0"/>
          </a:p>
        </p:txBody>
      </p:sp>
      <p:grpSp>
        <p:nvGrpSpPr>
          <p:cNvPr id="14" name="Grupo 4" descr="Como usar este modelo">
            <a:extLst>
              <a:ext uri="{FF2B5EF4-FFF2-40B4-BE49-F238E27FC236}">
                <a16:creationId xmlns:a16="http://schemas.microsoft.com/office/drawing/2014/main" id="{B5A83254-F436-42E2-8071-1C0D295C248D}"/>
              </a:ext>
            </a:extLst>
          </p:cNvPr>
          <p:cNvGrpSpPr/>
          <p:nvPr/>
        </p:nvGrpSpPr>
        <p:grpSpPr>
          <a:xfrm>
            <a:off x="3887880" y="1364974"/>
            <a:ext cx="4019362" cy="4128052"/>
            <a:chOff x="1341135" y="527364"/>
            <a:chExt cx="3002130" cy="3083313"/>
          </a:xfrm>
        </p:grpSpPr>
        <p:sp>
          <p:nvSpPr>
            <p:cNvPr id="16" name="Oval 36" title="Elementos gráficos de plano de fundo – Círculos">
              <a:extLst>
                <a:ext uri="{FF2B5EF4-FFF2-40B4-BE49-F238E27FC236}">
                  <a16:creationId xmlns:a16="http://schemas.microsoft.com/office/drawing/2014/main" id="{A60F6165-ECFC-4935-86A1-9CC77CF35382}"/>
                </a:ext>
              </a:extLst>
            </p:cNvPr>
            <p:cNvSpPr/>
            <p:nvPr/>
          </p:nvSpPr>
          <p:spPr>
            <a:xfrm>
              <a:off x="1341135" y="814260"/>
              <a:ext cx="2796417" cy="279641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000"/>
                </a:lnSpc>
              </a:pPr>
              <a:r>
                <a:rPr lang="pt-BR" sz="2400" b="1" dirty="0"/>
                <a:t>RESULTADOS E DISCUSSÃO</a:t>
              </a:r>
              <a:endParaRPr lang="pt-BR" sz="3200" dirty="0"/>
            </a:p>
          </p:txBody>
        </p:sp>
        <p:sp>
          <p:nvSpPr>
            <p:cNvPr id="17" name="Oval 39" title="Elementos gráficos de plano de fundo – Círculos">
              <a:extLst>
                <a:ext uri="{FF2B5EF4-FFF2-40B4-BE49-F238E27FC236}">
                  <a16:creationId xmlns:a16="http://schemas.microsoft.com/office/drawing/2014/main" id="{BC44A52F-0A48-4928-88C0-599494982953}"/>
                </a:ext>
              </a:extLst>
            </p:cNvPr>
            <p:cNvSpPr/>
            <p:nvPr/>
          </p:nvSpPr>
          <p:spPr>
            <a:xfrm>
              <a:off x="3125525" y="527364"/>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18" name="Oval 40" title="Elementos gráficos de plano de fundo – Círculos">
              <a:extLst>
                <a:ext uri="{FF2B5EF4-FFF2-40B4-BE49-F238E27FC236}">
                  <a16:creationId xmlns:a16="http://schemas.microsoft.com/office/drawing/2014/main" id="{F5217EBB-543A-4DF2-B2F7-738126752080}"/>
                </a:ext>
              </a:extLst>
            </p:cNvPr>
            <p:cNvSpPr/>
            <p:nvPr/>
          </p:nvSpPr>
          <p:spPr>
            <a:xfrm>
              <a:off x="1537865" y="3001655"/>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19" name="Título 2">
              <a:extLst>
                <a:ext uri="{FF2B5EF4-FFF2-40B4-BE49-F238E27FC236}">
                  <a16:creationId xmlns:a16="http://schemas.microsoft.com/office/drawing/2014/main" id="{29A8D5D8-1931-4B54-AEAF-CD69D77F0530}"/>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rtl="0"/>
              <a:r>
                <a:rPr lang="pt-BR" sz="7200" b="1" dirty="0">
                  <a:solidFill>
                    <a:schemeClr val="bg1"/>
                  </a:solidFill>
                  <a:latin typeface="Times New Roman" panose="02020603050405020304" pitchFamily="18" charset="0"/>
                  <a:cs typeface="Times New Roman" panose="02020603050405020304" pitchFamily="18" charset="0"/>
                </a:rPr>
                <a:t>?</a:t>
              </a:r>
            </a:p>
          </p:txBody>
        </p:sp>
      </p:grpSp>
    </p:spTree>
    <p:extLst>
      <p:ext uri="{BB962C8B-B14F-4D97-AF65-F5344CB8AC3E}">
        <p14:creationId xmlns:p14="http://schemas.microsoft.com/office/powerpoint/2010/main" val="3421115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descr="Como usar este modelo">
            <a:extLst>
              <a:ext uri="{FF2B5EF4-FFF2-40B4-BE49-F238E27FC236}">
                <a16:creationId xmlns:a16="http://schemas.microsoft.com/office/drawing/2014/main" id="{AF827C88-045E-4F68-9447-36B04E5AF96E}"/>
              </a:ext>
            </a:extLst>
          </p:cNvPr>
          <p:cNvGrpSpPr/>
          <p:nvPr/>
        </p:nvGrpSpPr>
        <p:grpSpPr>
          <a:xfrm>
            <a:off x="259689" y="99163"/>
            <a:ext cx="11366750" cy="6531108"/>
            <a:chOff x="1311071" y="496169"/>
            <a:chExt cx="13378299" cy="7686902"/>
          </a:xfrm>
        </p:grpSpPr>
        <p:sp>
          <p:nvSpPr>
            <p:cNvPr id="40" name="Oval 39" title="Elementos gráficos de plano de fundo – Círculos">
              <a:extLst>
                <a:ext uri="{FF2B5EF4-FFF2-40B4-BE49-F238E27FC236}">
                  <a16:creationId xmlns:a16="http://schemas.microsoft.com/office/drawing/2014/main" id="{DDBE5AE1-0732-46F6-A796-4251201817EE}"/>
                </a:ext>
              </a:extLst>
            </p:cNvPr>
            <p:cNvSpPr/>
            <p:nvPr/>
          </p:nvSpPr>
          <p:spPr>
            <a:xfrm>
              <a:off x="13471630" y="496169"/>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41" name="Oval 40" title="Elementos gráficos de plano de fundo – Círculos">
              <a:extLst>
                <a:ext uri="{FF2B5EF4-FFF2-40B4-BE49-F238E27FC236}">
                  <a16:creationId xmlns:a16="http://schemas.microsoft.com/office/drawing/2014/main" id="{4571EFCA-4D6B-4975-BCE3-09C7F433B4DA}"/>
                </a:ext>
              </a:extLst>
            </p:cNvPr>
            <p:cNvSpPr/>
            <p:nvPr/>
          </p:nvSpPr>
          <p:spPr>
            <a:xfrm>
              <a:off x="1311071" y="7823071"/>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38" name="Título 2">
              <a:extLst>
                <a:ext uri="{FF2B5EF4-FFF2-40B4-BE49-F238E27FC236}">
                  <a16:creationId xmlns:a16="http://schemas.microsoft.com/office/drawing/2014/main" id="{E3AEFCE0-0A87-4B19-ABDE-39B6D794A7ED}"/>
                </a:ext>
              </a:extLst>
            </p:cNvPr>
            <p:cNvSpPr txBox="1">
              <a:spLocks/>
            </p:cNvSpPr>
            <p:nvPr/>
          </p:nvSpPr>
          <p:spPr>
            <a:xfrm>
              <a:off x="13479180" y="623013"/>
              <a:ext cx="1188692"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rtl="0"/>
              <a:r>
                <a:rPr lang="pt-BR" sz="7200" b="1" dirty="0">
                  <a:solidFill>
                    <a:schemeClr val="bg1"/>
                  </a:solidFill>
                  <a:latin typeface="Times New Roman" panose="02020603050405020304" pitchFamily="18" charset="0"/>
                  <a:cs typeface="Times New Roman" panose="02020603050405020304" pitchFamily="18" charset="0"/>
                </a:rPr>
                <a:t>?</a:t>
              </a:r>
            </a:p>
          </p:txBody>
        </p:sp>
      </p:grpSp>
      <p:sp>
        <p:nvSpPr>
          <p:cNvPr id="7" name="Title 6" hidden="1">
            <a:extLst>
              <a:ext uri="{FF2B5EF4-FFF2-40B4-BE49-F238E27FC236}">
                <a16:creationId xmlns:a16="http://schemas.microsoft.com/office/drawing/2014/main" id="{D2D8260F-F1E9-49CB-AE09-EF7687225670}"/>
              </a:ext>
            </a:extLst>
          </p:cNvPr>
          <p:cNvSpPr>
            <a:spLocks noGrp="1"/>
          </p:cNvSpPr>
          <p:nvPr>
            <p:ph type="title"/>
          </p:nvPr>
        </p:nvSpPr>
        <p:spPr/>
        <p:txBody>
          <a:bodyPr rtlCol="0"/>
          <a:lstStyle/>
          <a:p>
            <a:pPr rtl="0"/>
            <a:r>
              <a:rPr lang="pt-BR" dirty="0" err="1"/>
              <a:t>How</a:t>
            </a:r>
            <a:r>
              <a:rPr lang="pt-BR" dirty="0"/>
              <a:t> </a:t>
            </a:r>
            <a:r>
              <a:rPr lang="pt-BR" dirty="0" err="1"/>
              <a:t>to</a:t>
            </a:r>
            <a:r>
              <a:rPr lang="pt-BR" dirty="0"/>
              <a:t> Customize </a:t>
            </a:r>
            <a:r>
              <a:rPr lang="pt-BR" dirty="0" err="1"/>
              <a:t>this</a:t>
            </a:r>
            <a:r>
              <a:rPr lang="pt-BR" dirty="0"/>
              <a:t> Slide</a:t>
            </a:r>
          </a:p>
        </p:txBody>
      </p:sp>
      <p:sp>
        <p:nvSpPr>
          <p:cNvPr id="2" name="Espaço Reservado para o Número do Slide 1">
            <a:extLst>
              <a:ext uri="{FF2B5EF4-FFF2-40B4-BE49-F238E27FC236}">
                <a16:creationId xmlns:a16="http://schemas.microsoft.com/office/drawing/2014/main" id="{88DC1F28-E3FD-416B-8C76-7556A49440F5}"/>
              </a:ext>
            </a:extLst>
          </p:cNvPr>
          <p:cNvSpPr>
            <a:spLocks noGrp="1"/>
          </p:cNvSpPr>
          <p:nvPr>
            <p:ph type="sldNum" sz="quarter" idx="33"/>
          </p:nvPr>
        </p:nvSpPr>
        <p:spPr/>
        <p:txBody>
          <a:bodyPr rtlCol="0"/>
          <a:lstStyle/>
          <a:p>
            <a:pPr rtl="0"/>
            <a:fld id="{4B73C415-D670-4716-A5EC-CC4D52CA2BAC}" type="slidenum">
              <a:rPr lang="pt-BR" smtClean="0"/>
              <a:pPr rtl="0"/>
              <a:t>15</a:t>
            </a:fld>
            <a:endParaRPr lang="pt-BR" dirty="0"/>
          </a:p>
        </p:txBody>
      </p:sp>
      <p:sp>
        <p:nvSpPr>
          <p:cNvPr id="33" name="Espaço Reservado para Conteúdo 4">
            <a:extLst>
              <a:ext uri="{FF2B5EF4-FFF2-40B4-BE49-F238E27FC236}">
                <a16:creationId xmlns:a16="http://schemas.microsoft.com/office/drawing/2014/main" id="{BE6390C5-A52F-4AAE-A043-284F9882A1D2}"/>
              </a:ext>
            </a:extLst>
          </p:cNvPr>
          <p:cNvSpPr txBox="1">
            <a:spLocks/>
          </p:cNvSpPr>
          <p:nvPr/>
        </p:nvSpPr>
        <p:spPr>
          <a:xfrm>
            <a:off x="565560" y="380664"/>
            <a:ext cx="9977080" cy="5278014"/>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t>O resultado obtido ao final da execução deste projeto foi o protótipo de uma porta de madeira. Nela foi inserido uma trinca de metal para que mantenha a porta trancada. Para realizar o movimento responsável por destrancar a porta foi utilizado o servo motor. Como se trata de um protótipo, a ponta de um barbante foi presa na trinca, a outra ponta no braço do servo motor de maneira que, ao realizar um movimento de 180º, é gerada força mecânica o suficiente para que destranque a trinca e abra a porta. Uma visão geral do protótipo pode ser vista na imagem x:</a:t>
            </a:r>
            <a:endParaRPr lang="pt-BR" sz="3200" dirty="0"/>
          </a:p>
        </p:txBody>
      </p:sp>
      <p:pic>
        <p:nvPicPr>
          <p:cNvPr id="8" name="Imagem 7">
            <a:extLst>
              <a:ext uri="{FF2B5EF4-FFF2-40B4-BE49-F238E27FC236}">
                <a16:creationId xmlns:a16="http://schemas.microsoft.com/office/drawing/2014/main" id="{52A30F17-EFB7-43F8-B45F-769EB8F12CCF}"/>
              </a:ext>
            </a:extLst>
          </p:cNvPr>
          <p:cNvPicPr>
            <a:picLocks noChangeAspect="1"/>
          </p:cNvPicPr>
          <p:nvPr/>
        </p:nvPicPr>
        <p:blipFill>
          <a:blip r:embed="rId3"/>
          <a:stretch>
            <a:fillRect/>
          </a:stretch>
        </p:blipFill>
        <p:spPr>
          <a:xfrm>
            <a:off x="3589084" y="3233530"/>
            <a:ext cx="3948981" cy="3396741"/>
          </a:xfrm>
          <a:prstGeom prst="rect">
            <a:avLst/>
          </a:prstGeom>
        </p:spPr>
      </p:pic>
    </p:spTree>
    <p:extLst>
      <p:ext uri="{BB962C8B-B14F-4D97-AF65-F5344CB8AC3E}">
        <p14:creationId xmlns:p14="http://schemas.microsoft.com/office/powerpoint/2010/main" val="1023366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descr="Como usar este modelo">
            <a:extLst>
              <a:ext uri="{FF2B5EF4-FFF2-40B4-BE49-F238E27FC236}">
                <a16:creationId xmlns:a16="http://schemas.microsoft.com/office/drawing/2014/main" id="{AF827C88-045E-4F68-9447-36B04E5AF96E}"/>
              </a:ext>
            </a:extLst>
          </p:cNvPr>
          <p:cNvGrpSpPr/>
          <p:nvPr/>
        </p:nvGrpSpPr>
        <p:grpSpPr>
          <a:xfrm>
            <a:off x="259689" y="99163"/>
            <a:ext cx="11366750" cy="6531108"/>
            <a:chOff x="1311071" y="496169"/>
            <a:chExt cx="13378299" cy="7686902"/>
          </a:xfrm>
        </p:grpSpPr>
        <p:sp>
          <p:nvSpPr>
            <p:cNvPr id="40" name="Oval 39" title="Elementos gráficos de plano de fundo – Círculos">
              <a:extLst>
                <a:ext uri="{FF2B5EF4-FFF2-40B4-BE49-F238E27FC236}">
                  <a16:creationId xmlns:a16="http://schemas.microsoft.com/office/drawing/2014/main" id="{DDBE5AE1-0732-46F6-A796-4251201817EE}"/>
                </a:ext>
              </a:extLst>
            </p:cNvPr>
            <p:cNvSpPr/>
            <p:nvPr/>
          </p:nvSpPr>
          <p:spPr>
            <a:xfrm>
              <a:off x="13471630" y="496169"/>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41" name="Oval 40" title="Elementos gráficos de plano de fundo – Círculos">
              <a:extLst>
                <a:ext uri="{FF2B5EF4-FFF2-40B4-BE49-F238E27FC236}">
                  <a16:creationId xmlns:a16="http://schemas.microsoft.com/office/drawing/2014/main" id="{4571EFCA-4D6B-4975-BCE3-09C7F433B4DA}"/>
                </a:ext>
              </a:extLst>
            </p:cNvPr>
            <p:cNvSpPr/>
            <p:nvPr/>
          </p:nvSpPr>
          <p:spPr>
            <a:xfrm>
              <a:off x="1311071" y="7823071"/>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38" name="Título 2">
              <a:extLst>
                <a:ext uri="{FF2B5EF4-FFF2-40B4-BE49-F238E27FC236}">
                  <a16:creationId xmlns:a16="http://schemas.microsoft.com/office/drawing/2014/main" id="{E3AEFCE0-0A87-4B19-ABDE-39B6D794A7ED}"/>
                </a:ext>
              </a:extLst>
            </p:cNvPr>
            <p:cNvSpPr txBox="1">
              <a:spLocks/>
            </p:cNvSpPr>
            <p:nvPr/>
          </p:nvSpPr>
          <p:spPr>
            <a:xfrm>
              <a:off x="13479180" y="623013"/>
              <a:ext cx="1188692"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rtl="0"/>
              <a:r>
                <a:rPr lang="pt-BR" sz="7200" b="1" dirty="0">
                  <a:solidFill>
                    <a:schemeClr val="bg1"/>
                  </a:solidFill>
                  <a:latin typeface="Times New Roman" panose="02020603050405020304" pitchFamily="18" charset="0"/>
                  <a:cs typeface="Times New Roman" panose="02020603050405020304" pitchFamily="18" charset="0"/>
                </a:rPr>
                <a:t>?</a:t>
              </a:r>
            </a:p>
          </p:txBody>
        </p:sp>
      </p:grpSp>
      <p:sp>
        <p:nvSpPr>
          <p:cNvPr id="7" name="Title 6" hidden="1">
            <a:extLst>
              <a:ext uri="{FF2B5EF4-FFF2-40B4-BE49-F238E27FC236}">
                <a16:creationId xmlns:a16="http://schemas.microsoft.com/office/drawing/2014/main" id="{D2D8260F-F1E9-49CB-AE09-EF7687225670}"/>
              </a:ext>
            </a:extLst>
          </p:cNvPr>
          <p:cNvSpPr>
            <a:spLocks noGrp="1"/>
          </p:cNvSpPr>
          <p:nvPr>
            <p:ph type="title"/>
          </p:nvPr>
        </p:nvSpPr>
        <p:spPr/>
        <p:txBody>
          <a:bodyPr rtlCol="0"/>
          <a:lstStyle/>
          <a:p>
            <a:pPr rtl="0"/>
            <a:r>
              <a:rPr lang="pt-BR" dirty="0" err="1"/>
              <a:t>How</a:t>
            </a:r>
            <a:r>
              <a:rPr lang="pt-BR" dirty="0"/>
              <a:t> </a:t>
            </a:r>
            <a:r>
              <a:rPr lang="pt-BR" dirty="0" err="1"/>
              <a:t>to</a:t>
            </a:r>
            <a:r>
              <a:rPr lang="pt-BR" dirty="0"/>
              <a:t> Customize </a:t>
            </a:r>
            <a:r>
              <a:rPr lang="pt-BR" dirty="0" err="1"/>
              <a:t>this</a:t>
            </a:r>
            <a:r>
              <a:rPr lang="pt-BR" dirty="0"/>
              <a:t> Slide</a:t>
            </a:r>
          </a:p>
        </p:txBody>
      </p:sp>
      <p:sp>
        <p:nvSpPr>
          <p:cNvPr id="2" name="Espaço Reservado para o Número do Slide 1">
            <a:extLst>
              <a:ext uri="{FF2B5EF4-FFF2-40B4-BE49-F238E27FC236}">
                <a16:creationId xmlns:a16="http://schemas.microsoft.com/office/drawing/2014/main" id="{88DC1F28-E3FD-416B-8C76-7556A49440F5}"/>
              </a:ext>
            </a:extLst>
          </p:cNvPr>
          <p:cNvSpPr>
            <a:spLocks noGrp="1"/>
          </p:cNvSpPr>
          <p:nvPr>
            <p:ph type="sldNum" sz="quarter" idx="33"/>
          </p:nvPr>
        </p:nvSpPr>
        <p:spPr/>
        <p:txBody>
          <a:bodyPr rtlCol="0"/>
          <a:lstStyle/>
          <a:p>
            <a:pPr rtl="0"/>
            <a:fld id="{4B73C415-D670-4716-A5EC-CC4D52CA2BAC}" type="slidenum">
              <a:rPr lang="pt-BR" smtClean="0"/>
              <a:pPr rtl="0"/>
              <a:t>16</a:t>
            </a:fld>
            <a:endParaRPr lang="pt-BR" dirty="0"/>
          </a:p>
        </p:txBody>
      </p:sp>
      <p:sp>
        <p:nvSpPr>
          <p:cNvPr id="33" name="Espaço Reservado para Conteúdo 4">
            <a:extLst>
              <a:ext uri="{FF2B5EF4-FFF2-40B4-BE49-F238E27FC236}">
                <a16:creationId xmlns:a16="http://schemas.microsoft.com/office/drawing/2014/main" id="{BE6390C5-A52F-4AAE-A043-284F9882A1D2}"/>
              </a:ext>
            </a:extLst>
          </p:cNvPr>
          <p:cNvSpPr txBox="1">
            <a:spLocks/>
          </p:cNvSpPr>
          <p:nvPr/>
        </p:nvSpPr>
        <p:spPr>
          <a:xfrm>
            <a:off x="565560" y="380664"/>
            <a:ext cx="9977080" cy="5278014"/>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t>O sensor de temperatura detecta a temperatura ambiente e a humidade do ar de forma contínua e envia os dados obtidos para a IDE do </a:t>
            </a:r>
            <a:r>
              <a:rPr lang="pt-BR" sz="2400" dirty="0" err="1"/>
              <a:t>arduino</a:t>
            </a:r>
            <a:r>
              <a:rPr lang="pt-BR" sz="2400" dirty="0"/>
              <a:t>. Após aquecer o sensor por alguns segundos, a temperatura captada se elevou acima do limite estipulado e as informações foram enviadas ao </a:t>
            </a:r>
            <a:r>
              <a:rPr lang="pt-BR" sz="2400" dirty="0" err="1"/>
              <a:t>arduino</a:t>
            </a:r>
            <a:r>
              <a:rPr lang="pt-BR" sz="2400" dirty="0"/>
              <a:t> que, após recebê-las, enviou um sinal para o servo motor realizar o movimento de 180º e consequentemente destravou a trinca. O </a:t>
            </a:r>
            <a:r>
              <a:rPr lang="pt-BR" sz="2400" dirty="0" err="1"/>
              <a:t>arduino</a:t>
            </a:r>
            <a:r>
              <a:rPr lang="pt-BR" sz="2400" dirty="0"/>
              <a:t> e o circuito eletrônico podem ser vistos na imagem y:</a:t>
            </a:r>
          </a:p>
        </p:txBody>
      </p:sp>
      <p:pic>
        <p:nvPicPr>
          <p:cNvPr id="4" name="Imagem 3">
            <a:extLst>
              <a:ext uri="{FF2B5EF4-FFF2-40B4-BE49-F238E27FC236}">
                <a16:creationId xmlns:a16="http://schemas.microsoft.com/office/drawing/2014/main" id="{792100FB-FF61-4888-B352-F7E7A9759EDE}"/>
              </a:ext>
            </a:extLst>
          </p:cNvPr>
          <p:cNvPicPr>
            <a:picLocks noChangeAspect="1"/>
          </p:cNvPicPr>
          <p:nvPr/>
        </p:nvPicPr>
        <p:blipFill>
          <a:blip r:embed="rId3"/>
          <a:stretch>
            <a:fillRect/>
          </a:stretch>
        </p:blipFill>
        <p:spPr>
          <a:xfrm>
            <a:off x="3749294" y="2782776"/>
            <a:ext cx="3803374" cy="3894655"/>
          </a:xfrm>
          <a:prstGeom prst="rect">
            <a:avLst/>
          </a:prstGeom>
        </p:spPr>
      </p:pic>
    </p:spTree>
    <p:extLst>
      <p:ext uri="{BB962C8B-B14F-4D97-AF65-F5344CB8AC3E}">
        <p14:creationId xmlns:p14="http://schemas.microsoft.com/office/powerpoint/2010/main" val="716581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descr="Como usar este modelo">
            <a:extLst>
              <a:ext uri="{FF2B5EF4-FFF2-40B4-BE49-F238E27FC236}">
                <a16:creationId xmlns:a16="http://schemas.microsoft.com/office/drawing/2014/main" id="{AF827C88-045E-4F68-9447-36B04E5AF96E}"/>
              </a:ext>
            </a:extLst>
          </p:cNvPr>
          <p:cNvGrpSpPr/>
          <p:nvPr/>
        </p:nvGrpSpPr>
        <p:grpSpPr>
          <a:xfrm>
            <a:off x="259689" y="99163"/>
            <a:ext cx="11366750" cy="6531108"/>
            <a:chOff x="1311071" y="496169"/>
            <a:chExt cx="13378299" cy="7686902"/>
          </a:xfrm>
        </p:grpSpPr>
        <p:sp>
          <p:nvSpPr>
            <p:cNvPr id="40" name="Oval 39" title="Elementos gráficos de plano de fundo – Círculos">
              <a:extLst>
                <a:ext uri="{FF2B5EF4-FFF2-40B4-BE49-F238E27FC236}">
                  <a16:creationId xmlns:a16="http://schemas.microsoft.com/office/drawing/2014/main" id="{DDBE5AE1-0732-46F6-A796-4251201817EE}"/>
                </a:ext>
              </a:extLst>
            </p:cNvPr>
            <p:cNvSpPr/>
            <p:nvPr/>
          </p:nvSpPr>
          <p:spPr>
            <a:xfrm>
              <a:off x="13471630" y="496169"/>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41" name="Oval 40" title="Elementos gráficos de plano de fundo – Círculos">
              <a:extLst>
                <a:ext uri="{FF2B5EF4-FFF2-40B4-BE49-F238E27FC236}">
                  <a16:creationId xmlns:a16="http://schemas.microsoft.com/office/drawing/2014/main" id="{4571EFCA-4D6B-4975-BCE3-09C7F433B4DA}"/>
                </a:ext>
              </a:extLst>
            </p:cNvPr>
            <p:cNvSpPr/>
            <p:nvPr/>
          </p:nvSpPr>
          <p:spPr>
            <a:xfrm>
              <a:off x="1311071" y="7823071"/>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38" name="Título 2">
              <a:extLst>
                <a:ext uri="{FF2B5EF4-FFF2-40B4-BE49-F238E27FC236}">
                  <a16:creationId xmlns:a16="http://schemas.microsoft.com/office/drawing/2014/main" id="{E3AEFCE0-0A87-4B19-ABDE-39B6D794A7ED}"/>
                </a:ext>
              </a:extLst>
            </p:cNvPr>
            <p:cNvSpPr txBox="1">
              <a:spLocks/>
            </p:cNvSpPr>
            <p:nvPr/>
          </p:nvSpPr>
          <p:spPr>
            <a:xfrm>
              <a:off x="13479180" y="623013"/>
              <a:ext cx="1188692"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rtl="0"/>
              <a:r>
                <a:rPr lang="pt-BR" sz="7200" b="1" dirty="0">
                  <a:solidFill>
                    <a:schemeClr val="bg1"/>
                  </a:solidFill>
                  <a:latin typeface="Times New Roman" panose="02020603050405020304" pitchFamily="18" charset="0"/>
                  <a:cs typeface="Times New Roman" panose="02020603050405020304" pitchFamily="18" charset="0"/>
                </a:rPr>
                <a:t>?</a:t>
              </a:r>
            </a:p>
          </p:txBody>
        </p:sp>
      </p:grpSp>
      <p:sp>
        <p:nvSpPr>
          <p:cNvPr id="7" name="Title 6" hidden="1">
            <a:extLst>
              <a:ext uri="{FF2B5EF4-FFF2-40B4-BE49-F238E27FC236}">
                <a16:creationId xmlns:a16="http://schemas.microsoft.com/office/drawing/2014/main" id="{D2D8260F-F1E9-49CB-AE09-EF7687225670}"/>
              </a:ext>
            </a:extLst>
          </p:cNvPr>
          <p:cNvSpPr>
            <a:spLocks noGrp="1"/>
          </p:cNvSpPr>
          <p:nvPr>
            <p:ph type="title"/>
          </p:nvPr>
        </p:nvSpPr>
        <p:spPr/>
        <p:txBody>
          <a:bodyPr rtlCol="0"/>
          <a:lstStyle/>
          <a:p>
            <a:pPr rtl="0"/>
            <a:r>
              <a:rPr lang="pt-BR" dirty="0" err="1"/>
              <a:t>How</a:t>
            </a:r>
            <a:r>
              <a:rPr lang="pt-BR" dirty="0"/>
              <a:t> </a:t>
            </a:r>
            <a:r>
              <a:rPr lang="pt-BR" dirty="0" err="1"/>
              <a:t>to</a:t>
            </a:r>
            <a:r>
              <a:rPr lang="pt-BR" dirty="0"/>
              <a:t> Customize </a:t>
            </a:r>
            <a:r>
              <a:rPr lang="pt-BR" dirty="0" err="1"/>
              <a:t>this</a:t>
            </a:r>
            <a:r>
              <a:rPr lang="pt-BR" dirty="0"/>
              <a:t> Slide</a:t>
            </a:r>
          </a:p>
        </p:txBody>
      </p:sp>
      <p:sp>
        <p:nvSpPr>
          <p:cNvPr id="2" name="Espaço Reservado para o Número do Slide 1">
            <a:extLst>
              <a:ext uri="{FF2B5EF4-FFF2-40B4-BE49-F238E27FC236}">
                <a16:creationId xmlns:a16="http://schemas.microsoft.com/office/drawing/2014/main" id="{88DC1F28-E3FD-416B-8C76-7556A49440F5}"/>
              </a:ext>
            </a:extLst>
          </p:cNvPr>
          <p:cNvSpPr>
            <a:spLocks noGrp="1"/>
          </p:cNvSpPr>
          <p:nvPr>
            <p:ph type="sldNum" sz="quarter" idx="33"/>
          </p:nvPr>
        </p:nvSpPr>
        <p:spPr/>
        <p:txBody>
          <a:bodyPr rtlCol="0"/>
          <a:lstStyle/>
          <a:p>
            <a:pPr rtl="0"/>
            <a:fld id="{4B73C415-D670-4716-A5EC-CC4D52CA2BAC}" type="slidenum">
              <a:rPr lang="pt-BR" smtClean="0"/>
              <a:pPr rtl="0"/>
              <a:t>17</a:t>
            </a:fld>
            <a:endParaRPr lang="pt-BR" dirty="0"/>
          </a:p>
        </p:txBody>
      </p:sp>
      <p:sp>
        <p:nvSpPr>
          <p:cNvPr id="33" name="Espaço Reservado para Conteúdo 4">
            <a:extLst>
              <a:ext uri="{FF2B5EF4-FFF2-40B4-BE49-F238E27FC236}">
                <a16:creationId xmlns:a16="http://schemas.microsoft.com/office/drawing/2014/main" id="{BE6390C5-A52F-4AAE-A043-284F9882A1D2}"/>
              </a:ext>
            </a:extLst>
          </p:cNvPr>
          <p:cNvSpPr txBox="1">
            <a:spLocks/>
          </p:cNvSpPr>
          <p:nvPr/>
        </p:nvSpPr>
        <p:spPr>
          <a:xfrm>
            <a:off x="565560" y="380664"/>
            <a:ext cx="9977080" cy="5278014"/>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t>Com a execução do projeto, o resultado obtido foi comparável ao do funcionamento de uma tranca eletrônica, contudo, como o objetivo deste protótipo foi iniciar o desenvolvimento de um novo dispositivo usando o Arduino, com uma construção simples e utilizando recursos baratos, o circuito eletrônico ficou exposto para uma melhor visualização do mesmo, porém é viável oculta-lo. </a:t>
            </a:r>
          </a:p>
          <a:p>
            <a:pPr marL="0" indent="0">
              <a:buNone/>
            </a:pPr>
            <a:r>
              <a:rPr lang="pt-BR" sz="2400" dirty="0"/>
              <a:t>O resultado alcançado foi satisfatório, contudo, é importante ressaltar que a porta é capaz de ser destrancada somente se ela for trancada única e exclusivamente pela trinca, portanto, caso uma pessoa utilize uma chave para trancar a porta, mesmo com a utilização do ESL, ela não será destrancada. Isso faz com que a aplicação do projeto se torne inviável por pessoas que possuem um estabelecimento público e desejam trancar o próprio estabelecimento usando esta ferramenta. Ademais não é recomendado utilizar ele como opção alternativa de segurança residencial, considerando que é possível realizar o destrancamento ao aquecer o sensor. </a:t>
            </a:r>
          </a:p>
        </p:txBody>
      </p:sp>
    </p:spTree>
    <p:extLst>
      <p:ext uri="{BB962C8B-B14F-4D97-AF65-F5344CB8AC3E}">
        <p14:creationId xmlns:p14="http://schemas.microsoft.com/office/powerpoint/2010/main" val="3908395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descr="Como usar este modelo">
            <a:extLst>
              <a:ext uri="{FF2B5EF4-FFF2-40B4-BE49-F238E27FC236}">
                <a16:creationId xmlns:a16="http://schemas.microsoft.com/office/drawing/2014/main" id="{AF827C88-045E-4F68-9447-36B04E5AF96E}"/>
              </a:ext>
            </a:extLst>
          </p:cNvPr>
          <p:cNvGrpSpPr/>
          <p:nvPr/>
        </p:nvGrpSpPr>
        <p:grpSpPr>
          <a:xfrm>
            <a:off x="259689" y="99163"/>
            <a:ext cx="11366750" cy="6531108"/>
            <a:chOff x="1311071" y="496169"/>
            <a:chExt cx="13378299" cy="7686902"/>
          </a:xfrm>
        </p:grpSpPr>
        <p:sp>
          <p:nvSpPr>
            <p:cNvPr id="40" name="Oval 39" title="Elementos gráficos de plano de fundo – Círculos">
              <a:extLst>
                <a:ext uri="{FF2B5EF4-FFF2-40B4-BE49-F238E27FC236}">
                  <a16:creationId xmlns:a16="http://schemas.microsoft.com/office/drawing/2014/main" id="{DDBE5AE1-0732-46F6-A796-4251201817EE}"/>
                </a:ext>
              </a:extLst>
            </p:cNvPr>
            <p:cNvSpPr/>
            <p:nvPr/>
          </p:nvSpPr>
          <p:spPr>
            <a:xfrm>
              <a:off x="13471630" y="496169"/>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41" name="Oval 40" title="Elementos gráficos de plano de fundo – Círculos">
              <a:extLst>
                <a:ext uri="{FF2B5EF4-FFF2-40B4-BE49-F238E27FC236}">
                  <a16:creationId xmlns:a16="http://schemas.microsoft.com/office/drawing/2014/main" id="{4571EFCA-4D6B-4975-BCE3-09C7F433B4DA}"/>
                </a:ext>
              </a:extLst>
            </p:cNvPr>
            <p:cNvSpPr/>
            <p:nvPr/>
          </p:nvSpPr>
          <p:spPr>
            <a:xfrm>
              <a:off x="1311071" y="7823071"/>
              <a:ext cx="360000"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38" name="Título 2">
              <a:extLst>
                <a:ext uri="{FF2B5EF4-FFF2-40B4-BE49-F238E27FC236}">
                  <a16:creationId xmlns:a16="http://schemas.microsoft.com/office/drawing/2014/main" id="{E3AEFCE0-0A87-4B19-ABDE-39B6D794A7ED}"/>
                </a:ext>
              </a:extLst>
            </p:cNvPr>
            <p:cNvSpPr txBox="1">
              <a:spLocks/>
            </p:cNvSpPr>
            <p:nvPr/>
          </p:nvSpPr>
          <p:spPr>
            <a:xfrm>
              <a:off x="13479180" y="623013"/>
              <a:ext cx="1188692"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rtl="0"/>
              <a:r>
                <a:rPr lang="pt-BR" sz="7200" b="1" dirty="0">
                  <a:solidFill>
                    <a:schemeClr val="bg1"/>
                  </a:solidFill>
                  <a:latin typeface="Times New Roman" panose="02020603050405020304" pitchFamily="18" charset="0"/>
                  <a:cs typeface="Times New Roman" panose="02020603050405020304" pitchFamily="18" charset="0"/>
                </a:rPr>
                <a:t>?</a:t>
              </a:r>
            </a:p>
          </p:txBody>
        </p:sp>
      </p:grpSp>
      <p:sp>
        <p:nvSpPr>
          <p:cNvPr id="7" name="Title 6" hidden="1">
            <a:extLst>
              <a:ext uri="{FF2B5EF4-FFF2-40B4-BE49-F238E27FC236}">
                <a16:creationId xmlns:a16="http://schemas.microsoft.com/office/drawing/2014/main" id="{D2D8260F-F1E9-49CB-AE09-EF7687225670}"/>
              </a:ext>
            </a:extLst>
          </p:cNvPr>
          <p:cNvSpPr>
            <a:spLocks noGrp="1"/>
          </p:cNvSpPr>
          <p:nvPr>
            <p:ph type="title"/>
          </p:nvPr>
        </p:nvSpPr>
        <p:spPr/>
        <p:txBody>
          <a:bodyPr rtlCol="0"/>
          <a:lstStyle/>
          <a:p>
            <a:pPr rtl="0"/>
            <a:r>
              <a:rPr lang="pt-BR" dirty="0" err="1"/>
              <a:t>How</a:t>
            </a:r>
            <a:r>
              <a:rPr lang="pt-BR" dirty="0"/>
              <a:t> </a:t>
            </a:r>
            <a:r>
              <a:rPr lang="pt-BR" dirty="0" err="1"/>
              <a:t>to</a:t>
            </a:r>
            <a:r>
              <a:rPr lang="pt-BR" dirty="0"/>
              <a:t> Customize </a:t>
            </a:r>
            <a:r>
              <a:rPr lang="pt-BR" dirty="0" err="1"/>
              <a:t>this</a:t>
            </a:r>
            <a:r>
              <a:rPr lang="pt-BR" dirty="0"/>
              <a:t> Slide</a:t>
            </a:r>
          </a:p>
        </p:txBody>
      </p:sp>
      <p:sp>
        <p:nvSpPr>
          <p:cNvPr id="2" name="Espaço Reservado para o Número do Slide 1">
            <a:extLst>
              <a:ext uri="{FF2B5EF4-FFF2-40B4-BE49-F238E27FC236}">
                <a16:creationId xmlns:a16="http://schemas.microsoft.com/office/drawing/2014/main" id="{88DC1F28-E3FD-416B-8C76-7556A49440F5}"/>
              </a:ext>
            </a:extLst>
          </p:cNvPr>
          <p:cNvSpPr>
            <a:spLocks noGrp="1"/>
          </p:cNvSpPr>
          <p:nvPr>
            <p:ph type="sldNum" sz="quarter" idx="33"/>
          </p:nvPr>
        </p:nvSpPr>
        <p:spPr/>
        <p:txBody>
          <a:bodyPr rtlCol="0"/>
          <a:lstStyle/>
          <a:p>
            <a:pPr rtl="0"/>
            <a:fld id="{4B73C415-D670-4716-A5EC-CC4D52CA2BAC}" type="slidenum">
              <a:rPr lang="pt-BR" smtClean="0"/>
              <a:pPr rtl="0"/>
              <a:t>18</a:t>
            </a:fld>
            <a:endParaRPr lang="pt-BR" dirty="0"/>
          </a:p>
        </p:txBody>
      </p:sp>
      <p:sp>
        <p:nvSpPr>
          <p:cNvPr id="33" name="Espaço Reservado para Conteúdo 4">
            <a:extLst>
              <a:ext uri="{FF2B5EF4-FFF2-40B4-BE49-F238E27FC236}">
                <a16:creationId xmlns:a16="http://schemas.microsoft.com/office/drawing/2014/main" id="{BE6390C5-A52F-4AAE-A043-284F9882A1D2}"/>
              </a:ext>
            </a:extLst>
          </p:cNvPr>
          <p:cNvSpPr txBox="1">
            <a:spLocks/>
          </p:cNvSpPr>
          <p:nvPr/>
        </p:nvSpPr>
        <p:spPr>
          <a:xfrm>
            <a:off x="565560" y="380664"/>
            <a:ext cx="9977080" cy="5278014"/>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t>O preço do protótipo foi feito baseado no custo de cada um de seus componentes que podem ser encontrados na internet pelo seguinte preço:</a:t>
            </a:r>
          </a:p>
          <a:p>
            <a:r>
              <a:rPr lang="pt-BR" sz="2400" dirty="0"/>
              <a:t>Arduino uno – de R$27,50 até R$54,50</a:t>
            </a:r>
          </a:p>
          <a:p>
            <a:r>
              <a:rPr lang="pt-BR" sz="2400" dirty="0"/>
              <a:t>Servo Motor – de R$14,90 até R$17,50</a:t>
            </a:r>
          </a:p>
          <a:p>
            <a:r>
              <a:rPr lang="pt-BR" sz="2400" dirty="0"/>
              <a:t>Sensor de temperatura e umidade Dht11 – de R$8,25 até R$15,90</a:t>
            </a:r>
          </a:p>
          <a:p>
            <a:r>
              <a:rPr lang="pt-BR" sz="2400" dirty="0"/>
              <a:t>Fio jumper (40 peças/10cm) – R$6,90 </a:t>
            </a:r>
          </a:p>
          <a:p>
            <a:r>
              <a:rPr lang="pt-BR" sz="2400" dirty="0"/>
              <a:t>Resistor (kit com 10) – R$</a:t>
            </a:r>
            <a:r>
              <a:rPr lang="pt-BR" sz="2400"/>
              <a:t>8,65 </a:t>
            </a:r>
          </a:p>
          <a:p>
            <a:r>
              <a:rPr lang="pt-BR" sz="2400"/>
              <a:t>Preço </a:t>
            </a:r>
            <a:r>
              <a:rPr lang="pt-BR" sz="2400" dirty="0"/>
              <a:t>médio – R$ 84,75</a:t>
            </a:r>
          </a:p>
        </p:txBody>
      </p:sp>
    </p:spTree>
    <p:extLst>
      <p:ext uri="{BB962C8B-B14F-4D97-AF65-F5344CB8AC3E}">
        <p14:creationId xmlns:p14="http://schemas.microsoft.com/office/powerpoint/2010/main" val="397164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5083B-CC27-4F1C-AD03-E3DBEC1C9E78}"/>
              </a:ext>
            </a:extLst>
          </p:cNvPr>
          <p:cNvSpPr>
            <a:spLocks noGrp="1"/>
          </p:cNvSpPr>
          <p:nvPr>
            <p:ph type="title"/>
          </p:nvPr>
        </p:nvSpPr>
        <p:spPr/>
        <p:txBody>
          <a:bodyPr rtlCol="0" anchor="b" anchorCtr="0"/>
          <a:lstStyle/>
          <a:p>
            <a:pPr rtl="0"/>
            <a:r>
              <a:rPr lang="pt-BR" dirty="0"/>
              <a:t>Conclusão</a:t>
            </a:r>
          </a:p>
        </p:txBody>
      </p:sp>
      <p:sp>
        <p:nvSpPr>
          <p:cNvPr id="29" name="Espaço Reservado para Conteúdo 28">
            <a:extLst>
              <a:ext uri="{FF2B5EF4-FFF2-40B4-BE49-F238E27FC236}">
                <a16:creationId xmlns:a16="http://schemas.microsoft.com/office/drawing/2014/main" id="{07FF37F8-D747-444C-8664-2DF836965C77}"/>
              </a:ext>
            </a:extLst>
          </p:cNvPr>
          <p:cNvSpPr>
            <a:spLocks noGrp="1"/>
          </p:cNvSpPr>
          <p:nvPr>
            <p:ph sz="half" idx="1"/>
          </p:nvPr>
        </p:nvSpPr>
        <p:spPr>
          <a:xfrm>
            <a:off x="432000" y="1176148"/>
            <a:ext cx="6962713" cy="3600000"/>
          </a:xfrm>
        </p:spPr>
        <p:txBody>
          <a:bodyPr rtlCol="0"/>
          <a:lstStyle/>
          <a:p>
            <a:pPr marL="0" indent="0">
              <a:buNone/>
            </a:pPr>
            <a:r>
              <a:rPr lang="pt-BR" altLang="pt-BR" sz="2800" dirty="0">
                <a:ea typeface="Times New Roman" pitchFamily="18" charset="0"/>
                <a:cs typeface="Arial" charset="0"/>
              </a:rPr>
              <a:t>Devido ao grande número de funcionalidades propostas, o projeto foi um desafio a ser superado e uma grande oportunidade de aprendizado. Ademais, foi possível aplicar conhecimentos adquiridos ao longo do curso de maneira eficiente. Utilizando os materiais bibliográficos e recursos disponíveis na FATEC Mogi Mirim, a aplicação demonstrada atendeu todos os requisitos solicitados nas diretrizes do Projeto integrador e obteve resultados satisfatórios. O dispositivo foi capaz de realizar exatamente aquilo que lhe foi proposto, destrancar a porta caso a temperatura ultrapasse o limite estipulado.</a:t>
            </a:r>
            <a:endParaRPr lang="pt-BR" dirty="0"/>
          </a:p>
        </p:txBody>
      </p:sp>
      <p:pic>
        <p:nvPicPr>
          <p:cNvPr id="14" name="Espaço Reservado para Imagem 13" descr="Espaço reservado para imagem à esquerda">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7322145" y="1051077"/>
            <a:ext cx="2405261" cy="2125239"/>
          </a:xfrm>
        </p:spPr>
      </p:pic>
      <p:pic>
        <p:nvPicPr>
          <p:cNvPr id="19" name="Espaço Reservado para Imagem 18" descr="Espaço reservado para imagem abaixo">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3" cstate="screen">
            <a:extLst>
              <a:ext uri="{28A0092B-C50C-407E-A947-70E740481C1C}">
                <a14:useLocalDpi xmlns:a14="http://schemas.microsoft.com/office/drawing/2010/main"/>
              </a:ext>
            </a:extLst>
          </a:blip>
          <a:srcRect/>
          <a:stretch>
            <a:fillRect/>
          </a:stretch>
        </p:blipFill>
        <p:spPr>
          <a:xfrm>
            <a:off x="9322394" y="2227518"/>
            <a:ext cx="2405261" cy="2125239"/>
          </a:xfrm>
        </p:spPr>
      </p:pic>
      <p:pic>
        <p:nvPicPr>
          <p:cNvPr id="17" name="Espaço Reservado para Imagem 16" descr="Espaço reservado para imagem acima">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4" cstate="screen">
            <a:extLst>
              <a:ext uri="{28A0092B-C50C-407E-A947-70E740481C1C}">
                <a14:useLocalDpi xmlns:a14="http://schemas.microsoft.com/office/drawing/2010/main"/>
              </a:ext>
            </a:extLst>
          </a:blip>
          <a:srcRect/>
          <a:stretch>
            <a:fillRect/>
          </a:stretch>
        </p:blipFill>
        <p:spPr>
          <a:xfrm>
            <a:off x="9322395" y="-149073"/>
            <a:ext cx="2405261" cy="2125239"/>
          </a:xfrm>
        </p:spPr>
      </p:pic>
      <p:sp>
        <p:nvSpPr>
          <p:cNvPr id="6" name="Espaço Reservado para o Número do Slide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pt-BR" smtClean="0"/>
              <a:pPr rtl="0"/>
              <a:t>19</a:t>
            </a:fld>
            <a:endParaRPr lang="pt-BR" dirty="0"/>
          </a:p>
        </p:txBody>
      </p:sp>
    </p:spTree>
    <p:extLst>
      <p:ext uri="{BB962C8B-B14F-4D97-AF65-F5344CB8AC3E}">
        <p14:creationId xmlns:p14="http://schemas.microsoft.com/office/powerpoint/2010/main" val="289385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ço Reservado para Imagem 7" descr="Imagem do slide divisor">
            <a:extLst>
              <a:ext uri="{FF2B5EF4-FFF2-40B4-BE49-F238E27FC236}">
                <a16:creationId xmlns:a16="http://schemas.microsoft.com/office/drawing/2014/main" id="{177FEC3E-B2FE-9045-8D49-89B1E3D20CB1}"/>
              </a:ext>
            </a:extLst>
          </p:cNvPr>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rcRect/>
          <a:stretch>
            <a:fillRect/>
          </a:stretch>
        </p:blipFill>
        <p:spPr/>
      </p:pic>
      <p:sp>
        <p:nvSpPr>
          <p:cNvPr id="24" name="Caixa de texto 23" descr="Parte em ênfase para caixa de texto">
            <a:extLst>
              <a:ext uri="{FF2B5EF4-FFF2-40B4-BE49-F238E27FC236}">
                <a16:creationId xmlns:a16="http://schemas.microsoft.com/office/drawing/2014/main" id="{993B1474-02E3-4509-B5C5-84427653BA68}"/>
              </a:ext>
              <a:ext uri="{C183D7F6-B498-43B3-948B-1728B52AA6E4}">
                <adec:decorative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pt-BR" dirty="0"/>
          </a:p>
        </p:txBody>
      </p:sp>
      <p:sp>
        <p:nvSpPr>
          <p:cNvPr id="18" name="Triângulos Isósceles 17" descr="Sombra para caixa de título">
            <a:extLst>
              <a:ext uri="{FF2B5EF4-FFF2-40B4-BE49-F238E27FC236}">
                <a16:creationId xmlns:a16="http://schemas.microsoft.com/office/drawing/2014/main" id="{FAB4748B-F532-4C70-827A-5FEA8C084327}"/>
              </a:ext>
              <a:ext uri="{C183D7F6-B498-43B3-948B-1728B52AA6E4}">
                <adec:decorative xmlns:adec="http://schemas.microsoft.com/office/drawing/2017/decorative"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7425293" y="2408157"/>
            <a:ext cx="4459766" cy="3146839"/>
          </a:xfrm>
        </p:spPr>
        <p:txBody>
          <a:bodyPr rtlCol="0"/>
          <a:lstStyle/>
          <a:p>
            <a:pPr rtl="0">
              <a:lnSpc>
                <a:spcPts val="5400"/>
              </a:lnSpc>
            </a:pPr>
            <a:r>
              <a:rPr lang="pt-BR" dirty="0"/>
              <a:t>Introdução</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r>
              <a:rPr lang="pt-BR" dirty="0"/>
              <a:t>Como surgiu a ideia.</a:t>
            </a:r>
          </a:p>
        </p:txBody>
      </p:sp>
      <p:sp>
        <p:nvSpPr>
          <p:cNvPr id="15" name="Forma Livre 5" descr="Bloco em destaque">
            <a:extLst>
              <a:ext uri="{FF2B5EF4-FFF2-40B4-BE49-F238E27FC236}">
                <a16:creationId xmlns:a16="http://schemas.microsoft.com/office/drawing/2014/main" id="{7746F873-A4ED-4E4C-BB89-CA0FBB9E9582}"/>
              </a:ext>
              <a:ext uri="{C183D7F6-B498-43B3-948B-1728B52AA6E4}">
                <adec:decorative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16" name="Forma Livre 5" descr="Bloco de ênfase vazio">
            <a:extLst>
              <a:ext uri="{FF2B5EF4-FFF2-40B4-BE49-F238E27FC236}">
                <a16:creationId xmlns:a16="http://schemas.microsoft.com/office/drawing/2014/main" id="{E0D7A780-33BC-4E68-9763-AB62376D5024}"/>
              </a:ext>
              <a:ext uri="{C183D7F6-B498-43B3-948B-1728B52AA6E4}">
                <adec:decorative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5" name="Espaço Reservado para o Número do Slide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rtlCol="0"/>
          <a:lstStyle/>
          <a:p>
            <a:pPr rtl="0"/>
            <a:fld id="{19B51A1E-902D-48AF-9020-955120F399B6}" type="slidenum">
              <a:rPr lang="pt-BR" smtClean="0"/>
              <a:pPr rtl="0"/>
              <a:t>2</a:t>
            </a:fld>
            <a:endParaRPr lang="pt-BR" dirty="0"/>
          </a:p>
        </p:txBody>
      </p:sp>
    </p:spTree>
    <p:extLst>
      <p:ext uri="{BB962C8B-B14F-4D97-AF65-F5344CB8AC3E}">
        <p14:creationId xmlns:p14="http://schemas.microsoft.com/office/powerpoint/2010/main" val="3295683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5083B-CC27-4F1C-AD03-E3DBEC1C9E78}"/>
              </a:ext>
            </a:extLst>
          </p:cNvPr>
          <p:cNvSpPr>
            <a:spLocks noGrp="1"/>
          </p:cNvSpPr>
          <p:nvPr>
            <p:ph type="title"/>
          </p:nvPr>
        </p:nvSpPr>
        <p:spPr>
          <a:xfrm>
            <a:off x="838200" y="365125"/>
            <a:ext cx="10515600" cy="1325563"/>
          </a:xfrm>
        </p:spPr>
        <p:txBody>
          <a:bodyPr vert="horz" lIns="91440" tIns="45720" rIns="91440" bIns="45720" rtlCol="0" anchor="ctr" anchorCtr="0">
            <a:normAutofit/>
          </a:bodyPr>
          <a:lstStyle/>
          <a:p>
            <a:pPr>
              <a:lnSpc>
                <a:spcPct val="90000"/>
              </a:lnSpc>
            </a:pPr>
            <a:r>
              <a:rPr lang="en-US" sz="4400" kern="1200">
                <a:solidFill>
                  <a:schemeClr val="tx1"/>
                </a:solidFill>
                <a:latin typeface="+mj-lt"/>
                <a:ea typeface="+mj-ea"/>
                <a:cs typeface="+mj-cs"/>
              </a:rPr>
              <a:t>Conclusão</a:t>
            </a:r>
          </a:p>
        </p:txBody>
      </p:sp>
      <p:pic>
        <p:nvPicPr>
          <p:cNvPr id="16" name="Imagem 15">
            <a:extLst>
              <a:ext uri="{FF2B5EF4-FFF2-40B4-BE49-F238E27FC236}">
                <a16:creationId xmlns:a16="http://schemas.microsoft.com/office/drawing/2014/main" id="{7B2B09A4-2003-4FAA-84F2-4EA8EF020BB4}"/>
              </a:ext>
            </a:extLst>
          </p:cNvPr>
          <p:cNvPicPr>
            <a:picLocks noChangeAspect="1"/>
          </p:cNvPicPr>
          <p:nvPr/>
        </p:nvPicPr>
        <p:blipFill>
          <a:blip r:embed="rId2"/>
          <a:stretch>
            <a:fillRect/>
          </a:stretch>
        </p:blipFill>
        <p:spPr>
          <a:xfrm>
            <a:off x="828675" y="1705511"/>
            <a:ext cx="10525125" cy="3446978"/>
          </a:xfrm>
          <a:prstGeom prst="rect">
            <a:avLst/>
          </a:prstGeom>
        </p:spPr>
      </p:pic>
      <p:sp>
        <p:nvSpPr>
          <p:cNvPr id="6" name="Espaço Reservado para o Número do Slide 5">
            <a:extLst>
              <a:ext uri="{FF2B5EF4-FFF2-40B4-BE49-F238E27FC236}">
                <a16:creationId xmlns:a16="http://schemas.microsoft.com/office/drawing/2014/main" id="{46D051DA-5DAD-43A7-A238-51C63BA59FEC}"/>
              </a:ext>
            </a:extLst>
          </p:cNvPr>
          <p:cNvSpPr>
            <a:spLocks noGrp="1"/>
          </p:cNvSpPr>
          <p:nvPr>
            <p:ph type="sldNum" sz="quarter" idx="33"/>
          </p:nvPr>
        </p:nvSpPr>
        <p:spPr>
          <a:xfrm>
            <a:off x="8610600" y="6356350"/>
            <a:ext cx="2743200" cy="365125"/>
          </a:xfrm>
        </p:spPr>
        <p:txBody>
          <a:bodyPr vert="horz" lIns="91440" tIns="45720" rIns="91440" bIns="45720" rtlCol="0" anchor="ctr">
            <a:normAutofit/>
          </a:bodyPr>
          <a:lstStyle/>
          <a:p>
            <a:pPr algn="r">
              <a:spcAft>
                <a:spcPts val="600"/>
              </a:spcAft>
            </a:pPr>
            <a:fld id="{19B51A1E-902D-48AF-9020-955120F399B6}" type="slidenum">
              <a:rPr lang="en-US" smtClean="0">
                <a:solidFill>
                  <a:schemeClr val="tx1">
                    <a:tint val="75000"/>
                  </a:schemeClr>
                </a:solidFill>
                <a:latin typeface="+mn-lt"/>
                <a:cs typeface="+mn-cs"/>
              </a:rPr>
              <a:pPr algn="r">
                <a:spcAft>
                  <a:spcPts val="600"/>
                </a:spcAft>
              </a:pPr>
              <a:t>20</a:t>
            </a:fld>
            <a:endParaRPr lang="en-US">
              <a:solidFill>
                <a:schemeClr val="tx1">
                  <a:tint val="75000"/>
                </a:schemeClr>
              </a:solidFill>
              <a:latin typeface="+mn-lt"/>
              <a:cs typeface="+mn-cs"/>
            </a:endParaRPr>
          </a:p>
        </p:txBody>
      </p:sp>
    </p:spTree>
    <p:extLst>
      <p:ext uri="{BB962C8B-B14F-4D97-AF65-F5344CB8AC3E}">
        <p14:creationId xmlns:p14="http://schemas.microsoft.com/office/powerpoint/2010/main" val="2906406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5083B-CC27-4F1C-AD03-E3DBEC1C9E78}"/>
              </a:ext>
            </a:extLst>
          </p:cNvPr>
          <p:cNvSpPr>
            <a:spLocks noGrp="1"/>
          </p:cNvSpPr>
          <p:nvPr>
            <p:ph type="title"/>
          </p:nvPr>
        </p:nvSpPr>
        <p:spPr/>
        <p:txBody>
          <a:bodyPr rtlCol="0" anchor="b" anchorCtr="0"/>
          <a:lstStyle/>
          <a:p>
            <a:pPr rtl="0"/>
            <a:r>
              <a:rPr lang="pt-BR" dirty="0"/>
              <a:t>Conclusão</a:t>
            </a:r>
          </a:p>
        </p:txBody>
      </p:sp>
      <p:sp>
        <p:nvSpPr>
          <p:cNvPr id="29" name="Espaço Reservado para Conteúdo 28">
            <a:extLst>
              <a:ext uri="{FF2B5EF4-FFF2-40B4-BE49-F238E27FC236}">
                <a16:creationId xmlns:a16="http://schemas.microsoft.com/office/drawing/2014/main" id="{07FF37F8-D747-444C-8664-2DF836965C77}"/>
              </a:ext>
            </a:extLst>
          </p:cNvPr>
          <p:cNvSpPr>
            <a:spLocks noGrp="1"/>
          </p:cNvSpPr>
          <p:nvPr>
            <p:ph sz="half" idx="1"/>
          </p:nvPr>
        </p:nvSpPr>
        <p:spPr>
          <a:xfrm>
            <a:off x="432000" y="1176148"/>
            <a:ext cx="6962713" cy="3600000"/>
          </a:xfrm>
        </p:spPr>
        <p:txBody>
          <a:bodyPr rtlCol="0"/>
          <a:lstStyle/>
          <a:p>
            <a:pPr marL="0" indent="0">
              <a:buNone/>
            </a:pPr>
            <a:r>
              <a:rPr lang="pt-BR" altLang="pt-BR" sz="2800" dirty="0">
                <a:ea typeface="Times New Roman" pitchFamily="18" charset="0"/>
                <a:cs typeface="Arial" charset="0"/>
              </a:rPr>
              <a:t>Ao adquirir mais conhecimentos técnicos e realizar testes será possível ampliar a aplicação do projeto, incluindo mais ferramentas, melhorando a sua funcionalidade , interligando diversos dispositivos entre si de forma que eles funcionem em conjunto de forma complementar, e possibilitando a aplicação do ESL em domicílios, apartamentos, hospitais, escritórios, entre outros.</a:t>
            </a:r>
            <a:endParaRPr lang="pt-BR" dirty="0"/>
          </a:p>
        </p:txBody>
      </p:sp>
      <p:sp>
        <p:nvSpPr>
          <p:cNvPr id="6" name="Espaço Reservado para o Número do Slide 5">
            <a:extLst>
              <a:ext uri="{FF2B5EF4-FFF2-40B4-BE49-F238E27FC236}">
                <a16:creationId xmlns:a16="http://schemas.microsoft.com/office/drawing/2014/main" id="{46D051DA-5DAD-43A7-A238-51C63BA59FEC}"/>
              </a:ext>
            </a:extLst>
          </p:cNvPr>
          <p:cNvSpPr>
            <a:spLocks noGrp="1"/>
          </p:cNvSpPr>
          <p:nvPr>
            <p:ph type="sldNum" sz="quarter" idx="33"/>
          </p:nvPr>
        </p:nvSpPr>
        <p:spPr>
          <a:xfrm>
            <a:off x="11183849" y="6261382"/>
            <a:ext cx="464344" cy="400188"/>
          </a:xfrm>
        </p:spPr>
        <p:txBody>
          <a:bodyPr rtlCol="0"/>
          <a:lstStyle/>
          <a:p>
            <a:pPr rtl="0"/>
            <a:fld id="{19B51A1E-902D-48AF-9020-955120F399B6}" type="slidenum">
              <a:rPr lang="pt-BR" smtClean="0"/>
              <a:pPr rtl="0"/>
              <a:t>21</a:t>
            </a:fld>
            <a:endParaRPr lang="pt-BR" dirty="0"/>
          </a:p>
        </p:txBody>
      </p:sp>
      <p:pic>
        <p:nvPicPr>
          <p:cNvPr id="16" name="Espaço Reservado para Imagem 13" descr="Espaço reservado para imagem à esquerda">
            <a:extLst>
              <a:ext uri="{FF2B5EF4-FFF2-40B4-BE49-F238E27FC236}">
                <a16:creationId xmlns:a16="http://schemas.microsoft.com/office/drawing/2014/main" id="{5E9B4642-F8DF-41E7-9642-1C1EDDBD90A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7322145" y="1051077"/>
            <a:ext cx="2405261" cy="2125239"/>
          </a:xfrm>
        </p:spPr>
      </p:pic>
      <p:pic>
        <p:nvPicPr>
          <p:cNvPr id="18" name="Espaço Reservado para Imagem 18" descr="Espaço reservado para imagem abaixo">
            <a:extLst>
              <a:ext uri="{FF2B5EF4-FFF2-40B4-BE49-F238E27FC236}">
                <a16:creationId xmlns:a16="http://schemas.microsoft.com/office/drawing/2014/main" id="{0131D84C-3EF8-40B3-993B-7862B061BBF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322394" y="222751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pic>
      <p:pic>
        <p:nvPicPr>
          <p:cNvPr id="20" name="Espaço Reservado para Imagem 16" descr="Espaço reservado para imagem acima">
            <a:extLst>
              <a:ext uri="{FF2B5EF4-FFF2-40B4-BE49-F238E27FC236}">
                <a16:creationId xmlns:a16="http://schemas.microsoft.com/office/drawing/2014/main" id="{B4340B33-D401-4867-96D6-D9299383E2FF}"/>
              </a:ext>
            </a:extLst>
          </p:cNvPr>
          <p:cNvPicPr>
            <a:picLocks noGrp="1" noChangeAspect="1"/>
          </p:cNvPicPr>
          <p:nvPr>
            <p:ph type="pic" sz="quarter" idx="34"/>
          </p:nvPr>
        </p:nvPicPr>
        <p:blipFill>
          <a:blip r:embed="rId4" cstate="screen">
            <a:extLst>
              <a:ext uri="{28A0092B-C50C-407E-A947-70E740481C1C}">
                <a14:useLocalDpi xmlns:a14="http://schemas.microsoft.com/office/drawing/2010/main"/>
              </a:ext>
            </a:extLst>
          </a:blip>
          <a:srcRect/>
          <a:stretch>
            <a:fillRect/>
          </a:stretch>
        </p:blipFill>
        <p:spPr>
          <a:xfrm>
            <a:off x="9322395" y="-149073"/>
            <a:ext cx="2405261" cy="2125239"/>
          </a:xfrm>
        </p:spPr>
      </p:pic>
    </p:spTree>
    <p:extLst>
      <p:ext uri="{BB962C8B-B14F-4D97-AF65-F5344CB8AC3E}">
        <p14:creationId xmlns:p14="http://schemas.microsoft.com/office/powerpoint/2010/main" val="1879465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5083B-CC27-4F1C-AD03-E3DBEC1C9E78}"/>
              </a:ext>
            </a:extLst>
          </p:cNvPr>
          <p:cNvSpPr>
            <a:spLocks noGrp="1"/>
          </p:cNvSpPr>
          <p:nvPr>
            <p:ph type="title"/>
          </p:nvPr>
        </p:nvSpPr>
        <p:spPr>
          <a:xfrm>
            <a:off x="432000" y="432000"/>
            <a:ext cx="5472000" cy="432000"/>
          </a:xfrm>
        </p:spPr>
        <p:txBody>
          <a:bodyPr rtlCol="0" anchor="b" anchorCtr="0"/>
          <a:lstStyle/>
          <a:p>
            <a:pPr rtl="0"/>
            <a:r>
              <a:rPr lang="pt-BR" dirty="0"/>
              <a:t>Conclusão</a:t>
            </a:r>
          </a:p>
        </p:txBody>
      </p:sp>
      <p:sp>
        <p:nvSpPr>
          <p:cNvPr id="29" name="Espaço Reservado para Conteúdo 28">
            <a:extLst>
              <a:ext uri="{FF2B5EF4-FFF2-40B4-BE49-F238E27FC236}">
                <a16:creationId xmlns:a16="http://schemas.microsoft.com/office/drawing/2014/main" id="{07FF37F8-D747-444C-8664-2DF836965C77}"/>
              </a:ext>
            </a:extLst>
          </p:cNvPr>
          <p:cNvSpPr>
            <a:spLocks noGrp="1"/>
          </p:cNvSpPr>
          <p:nvPr>
            <p:ph sz="half" idx="1"/>
          </p:nvPr>
        </p:nvSpPr>
        <p:spPr>
          <a:xfrm>
            <a:off x="4572466" y="154065"/>
            <a:ext cx="7155190" cy="3600000"/>
          </a:xfrm>
        </p:spPr>
        <p:txBody>
          <a:bodyPr rtlCol="0"/>
          <a:lstStyle/>
          <a:p>
            <a:pPr marL="0" indent="0">
              <a:buNone/>
            </a:pPr>
            <a:r>
              <a:rPr lang="pt-BR" sz="2800" dirty="0"/>
              <a:t>Em virtude das considerações anteriores, pretendemos continuar o desenvolvimento deste projeto no futuro. Já possuímos planos para: melhorar a trava, que consequentemente melhorará o funcionamento e a segurança do projeto, melhorar o espaço físico do projeto para que ele fique mais funcional e tenha uma estética aprimorada, utilizar mais sensores com a finalidade de melhorar o funcionamento geral do dispositivo. Um dos sensores que pretendemos adicionar é um sensor de dióxido de carbono, e criar um software dedicado ao projeto, nele o usuário terá a disponibilidade de gerenciar, checar o status e ativar ou desativar o dispositivo conforme a sua necessidade.  Com isso, nosso dispositivo estará mais otimizado e cada vez mais adaptável nas utilizações praticas</a:t>
            </a:r>
            <a:r>
              <a:rPr lang="pt-BR" altLang="pt-BR" sz="2800" dirty="0">
                <a:ea typeface="Times New Roman" pitchFamily="18" charset="0"/>
                <a:cs typeface="Arial" charset="0"/>
              </a:rPr>
              <a:t>.</a:t>
            </a:r>
            <a:endParaRPr lang="pt-BR" dirty="0"/>
          </a:p>
        </p:txBody>
      </p:sp>
      <p:pic>
        <p:nvPicPr>
          <p:cNvPr id="14" name="Espaço Reservado para Imagem 13" descr="Espaço reservado para imagem à esquerda">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882944" y="983269"/>
            <a:ext cx="3517675" cy="3108145"/>
          </a:xfrm>
        </p:spPr>
      </p:pic>
      <p:pic>
        <p:nvPicPr>
          <p:cNvPr id="19" name="Espaço Reservado para Imagem 18" descr="Espaço reservado para imagem abaixo">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3" cstate="screen">
            <a:extLst>
              <a:ext uri="{28A0092B-C50C-407E-A947-70E740481C1C}">
                <a14:useLocalDpi xmlns:a14="http://schemas.microsoft.com/office/drawing/2010/main"/>
              </a:ext>
            </a:extLst>
          </a:blip>
          <a:srcRect/>
          <a:stretch>
            <a:fillRect/>
          </a:stretch>
        </p:blipFill>
        <p:spPr>
          <a:xfrm>
            <a:off x="-1909016" y="2615047"/>
            <a:ext cx="3517675" cy="3108145"/>
          </a:xfrm>
        </p:spPr>
      </p:pic>
      <p:pic>
        <p:nvPicPr>
          <p:cNvPr id="17" name="Espaço Reservado para Imagem 16" descr="Espaço reservado para imagem acima">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4" cstate="screen">
            <a:extLst>
              <a:ext uri="{28A0092B-C50C-407E-A947-70E740481C1C}">
                <a14:useLocalDpi xmlns:a14="http://schemas.microsoft.com/office/drawing/2010/main"/>
              </a:ext>
            </a:extLst>
          </a:blip>
          <a:srcRect/>
          <a:stretch>
            <a:fillRect/>
          </a:stretch>
        </p:blipFill>
        <p:spPr>
          <a:xfrm>
            <a:off x="882943" y="4246825"/>
            <a:ext cx="3517675" cy="3108145"/>
          </a:xfrm>
        </p:spPr>
      </p:pic>
      <p:sp>
        <p:nvSpPr>
          <p:cNvPr id="6" name="Espaço Reservado para o Número do Slide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pt-BR" smtClean="0"/>
              <a:pPr rtl="0"/>
              <a:t>22</a:t>
            </a:fld>
            <a:endParaRPr lang="pt-BR" dirty="0"/>
          </a:p>
        </p:txBody>
      </p:sp>
    </p:spTree>
    <p:extLst>
      <p:ext uri="{BB962C8B-B14F-4D97-AF65-F5344CB8AC3E}">
        <p14:creationId xmlns:p14="http://schemas.microsoft.com/office/powerpoint/2010/main" val="2949187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WhatsApp Video 2019-05-29 at 16.35.17">
            <a:hlinkClick r:id="" action="ppaction://media"/>
            <a:extLst>
              <a:ext uri="{FF2B5EF4-FFF2-40B4-BE49-F238E27FC236}">
                <a16:creationId xmlns:a16="http://schemas.microsoft.com/office/drawing/2014/main" id="{6F5DF5D5-0CD3-48AA-8AC5-2CC837890A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546" y="0"/>
            <a:ext cx="12469092" cy="6858000"/>
          </a:xfrm>
          <a:prstGeom prst="rect">
            <a:avLst/>
          </a:prstGeom>
        </p:spPr>
      </p:pic>
    </p:spTree>
    <p:extLst>
      <p:ext uri="{BB962C8B-B14F-4D97-AF65-F5344CB8AC3E}">
        <p14:creationId xmlns:p14="http://schemas.microsoft.com/office/powerpoint/2010/main" val="42901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0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5083B-CC27-4F1C-AD03-E3DBEC1C9E78}"/>
              </a:ext>
            </a:extLst>
          </p:cNvPr>
          <p:cNvSpPr>
            <a:spLocks noGrp="1"/>
          </p:cNvSpPr>
          <p:nvPr>
            <p:ph type="title"/>
          </p:nvPr>
        </p:nvSpPr>
        <p:spPr/>
        <p:txBody>
          <a:bodyPr rtlCol="0" anchor="b" anchorCtr="0"/>
          <a:lstStyle/>
          <a:p>
            <a:pPr rtl="0"/>
            <a:r>
              <a:rPr lang="pt-BR" dirty="0"/>
              <a:t>Introdução</a:t>
            </a:r>
          </a:p>
        </p:txBody>
      </p:sp>
      <p:pic>
        <p:nvPicPr>
          <p:cNvPr id="8" name="Espaço Reservado para Imagem 7" descr="Imagem do slide">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cstate="screen">
            <a:extLst>
              <a:ext uri="{28A0092B-C50C-407E-A947-70E740481C1C}">
                <a14:useLocalDpi xmlns:a14="http://schemas.microsoft.com/office/drawing/2010/main"/>
              </a:ext>
            </a:extLst>
          </a:blip>
          <a:srcRect/>
          <a:stretch>
            <a:fillRect/>
          </a:stretch>
        </p:blipFill>
        <p:spPr>
          <a:xfrm>
            <a:off x="6768662" y="392243"/>
            <a:ext cx="5025830" cy="5760000"/>
          </a:xfrm>
        </p:spPr>
      </p:pic>
      <p:sp>
        <p:nvSpPr>
          <p:cNvPr id="66" name="Forma Livre 5" descr="Bloco de ênfase vazio">
            <a:extLst>
              <a:ext uri="{FF2B5EF4-FFF2-40B4-BE49-F238E27FC236}">
                <a16:creationId xmlns:a16="http://schemas.microsoft.com/office/drawing/2014/main" id="{3EEE5409-3F6C-485D-B4C2-5247917F1018}"/>
              </a:ext>
              <a:ext uri="{C183D7F6-B498-43B3-948B-1728B52AA6E4}">
                <adec:decorative xmlns:adec="http://schemas.microsoft.com/office/drawing/2017/decorative"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6" name="Espaço Reservado para o Número do Slide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pt-BR" smtClean="0"/>
              <a:pPr rtl="0"/>
              <a:t>3</a:t>
            </a:fld>
            <a:endParaRPr lang="pt-BR" dirty="0"/>
          </a:p>
        </p:txBody>
      </p:sp>
      <p:sp>
        <p:nvSpPr>
          <p:cNvPr id="3" name="CaixaDeTexto 2"/>
          <p:cNvSpPr txBox="1"/>
          <p:nvPr/>
        </p:nvSpPr>
        <p:spPr>
          <a:xfrm>
            <a:off x="397508" y="864000"/>
            <a:ext cx="6253655" cy="2677656"/>
          </a:xfrm>
          <a:prstGeom prst="rect">
            <a:avLst/>
          </a:prstGeom>
          <a:noFill/>
        </p:spPr>
        <p:txBody>
          <a:bodyPr wrap="square" rtlCol="0">
            <a:spAutoFit/>
          </a:bodyPr>
          <a:lstStyle/>
          <a:p>
            <a:r>
              <a:rPr lang="pt-BR" sz="2400" dirty="0"/>
              <a:t>Acidentes em função de incêndios em casas domiciliares, prédios e grandes corporações ainda são recorrentes. Nessas situações muitas pessoas se ferem ou até mesmo chegam a morrer e ainda assim, mesmo com vários sistemas a favor de auxiliar as pessoas a saírem do local, muitas vezes a fuga não é bem-sucedida.</a:t>
            </a:r>
          </a:p>
        </p:txBody>
      </p:sp>
    </p:spTree>
    <p:extLst>
      <p:ext uri="{BB962C8B-B14F-4D97-AF65-F5344CB8AC3E}">
        <p14:creationId xmlns:p14="http://schemas.microsoft.com/office/powerpoint/2010/main" val="3640701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5083B-CC27-4F1C-AD03-E3DBEC1C9E78}"/>
              </a:ext>
            </a:extLst>
          </p:cNvPr>
          <p:cNvSpPr>
            <a:spLocks noGrp="1"/>
          </p:cNvSpPr>
          <p:nvPr>
            <p:ph type="title"/>
          </p:nvPr>
        </p:nvSpPr>
        <p:spPr/>
        <p:txBody>
          <a:bodyPr rtlCol="0" anchor="b" anchorCtr="0"/>
          <a:lstStyle/>
          <a:p>
            <a:pPr rtl="0"/>
            <a:r>
              <a:rPr lang="pt-BR" dirty="0"/>
              <a:t>Introdução</a:t>
            </a:r>
          </a:p>
        </p:txBody>
      </p:sp>
      <p:sp>
        <p:nvSpPr>
          <p:cNvPr id="6" name="Espaço Reservado para o Número do Slide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pt-BR" smtClean="0"/>
              <a:pPr rtl="0"/>
              <a:t>4</a:t>
            </a:fld>
            <a:endParaRPr lang="pt-BR" dirty="0"/>
          </a:p>
        </p:txBody>
      </p:sp>
      <p:sp>
        <p:nvSpPr>
          <p:cNvPr id="3" name="CaixaDeTexto 2"/>
          <p:cNvSpPr txBox="1"/>
          <p:nvPr/>
        </p:nvSpPr>
        <p:spPr>
          <a:xfrm>
            <a:off x="432000" y="864000"/>
            <a:ext cx="11019771" cy="1569660"/>
          </a:xfrm>
          <a:prstGeom prst="rect">
            <a:avLst/>
          </a:prstGeom>
          <a:noFill/>
        </p:spPr>
        <p:txBody>
          <a:bodyPr wrap="square" rtlCol="0">
            <a:spAutoFit/>
          </a:bodyPr>
          <a:lstStyle/>
          <a:p>
            <a:r>
              <a:rPr lang="pt-BR" sz="2400" dirty="0"/>
              <a:t>Em meio à esta situação, muitas pessoas acabam se machucando por não conseguirem evitar tragédias devido as portas estarem trancadas ou fechadas. Este trabalho visa propor uma solução ao problema citado anteriormente com o desenvolvimento de um dispositivo intitulado ESL (</a:t>
            </a:r>
            <a:r>
              <a:rPr lang="pt-BR" sz="2400" dirty="0" err="1"/>
              <a:t>Emergency</a:t>
            </a:r>
            <a:r>
              <a:rPr lang="pt-BR" sz="2400" dirty="0"/>
              <a:t> </a:t>
            </a:r>
            <a:r>
              <a:rPr lang="pt-BR" sz="2400" dirty="0" err="1"/>
              <a:t>Smart</a:t>
            </a:r>
            <a:r>
              <a:rPr lang="pt-BR" sz="2400" dirty="0"/>
              <a:t> </a:t>
            </a:r>
            <a:r>
              <a:rPr lang="pt-BR" sz="2400" dirty="0" err="1"/>
              <a:t>Lock</a:t>
            </a:r>
            <a:r>
              <a:rPr lang="pt-BR" sz="2400" dirty="0"/>
              <a:t>).</a:t>
            </a:r>
          </a:p>
        </p:txBody>
      </p:sp>
      <p:sp>
        <p:nvSpPr>
          <p:cNvPr id="10" name="Forma Livre 5" descr="Ênfase de imagem vazia">
            <a:extLst>
              <a:ext uri="{FF2B5EF4-FFF2-40B4-BE49-F238E27FC236}">
                <a16:creationId xmlns:a16="http://schemas.microsoft.com/office/drawing/2014/main" id="{2F463A99-74B9-473A-9463-4D8F30F9C39C}"/>
              </a:ext>
              <a:ext uri="{C183D7F6-B498-43B3-948B-1728B52AA6E4}">
                <adec:decorative xmlns:adec="http://schemas.microsoft.com/office/drawing/2017/decorative" val="1"/>
              </a:ext>
            </a:extLst>
          </p:cNvPr>
          <p:cNvSpPr>
            <a:spLocks noChangeAspect="1"/>
          </p:cNvSpPr>
          <p:nvPr/>
        </p:nvSpPr>
        <p:spPr bwMode="auto">
          <a:xfrm>
            <a:off x="8972670" y="405084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11" name="Forma Livre 5" descr="Ênfase de imagem sólida">
            <a:extLst>
              <a:ext uri="{FF2B5EF4-FFF2-40B4-BE49-F238E27FC236}">
                <a16:creationId xmlns:a16="http://schemas.microsoft.com/office/drawing/2014/main" id="{A1A5D3F2-37E1-4155-BA55-58C520D027FC}"/>
              </a:ext>
              <a:ext uri="{C183D7F6-B498-43B3-948B-1728B52AA6E4}">
                <adec:decorative xmlns:adec="http://schemas.microsoft.com/office/drawing/2017/decorative" val="1"/>
              </a:ext>
            </a:extLst>
          </p:cNvPr>
          <p:cNvSpPr>
            <a:spLocks noChangeAspect="1"/>
          </p:cNvSpPr>
          <p:nvPr/>
        </p:nvSpPr>
        <p:spPr bwMode="auto">
          <a:xfrm>
            <a:off x="9940973" y="527477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6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Tree>
    <p:extLst>
      <p:ext uri="{BB962C8B-B14F-4D97-AF65-F5344CB8AC3E}">
        <p14:creationId xmlns:p14="http://schemas.microsoft.com/office/powerpoint/2010/main" val="75974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a:extLst>
              <a:ext uri="{FF2B5EF4-FFF2-40B4-BE49-F238E27FC236}">
                <a16:creationId xmlns:a16="http://schemas.microsoft.com/office/drawing/2014/main" id="{D355C61F-C8F1-4977-8E1F-F16C0D9EA88C}"/>
              </a:ext>
            </a:extLst>
          </p:cNvPr>
          <p:cNvSpPr>
            <a:spLocks noGrp="1"/>
          </p:cNvSpPr>
          <p:nvPr>
            <p:ph sz="half" idx="1"/>
          </p:nvPr>
        </p:nvSpPr>
        <p:spPr>
          <a:xfrm>
            <a:off x="4193042" y="918000"/>
            <a:ext cx="7422014" cy="3600000"/>
          </a:xfrm>
        </p:spPr>
        <p:txBody>
          <a:bodyPr rtlCol="0"/>
          <a:lstStyle/>
          <a:p>
            <a:pPr marL="0" indent="0">
              <a:buNone/>
            </a:pPr>
            <a:r>
              <a:rPr lang="pt-BR" sz="2800" dirty="0"/>
              <a:t>Os objetivos específicos se arquitetam em cima de ferramentas livres, como software em hardware para o funcionamento do projeto. A </a:t>
            </a:r>
            <a:r>
              <a:rPr lang="pt-BR" sz="2800" dirty="0">
                <a:cs typeface="Arial" charset="0"/>
              </a:rPr>
              <a:t>utilização</a:t>
            </a:r>
            <a:r>
              <a:rPr lang="pt-BR" sz="2800" dirty="0"/>
              <a:t> do produto é importante principalmente pelo fato de auxiliar em ocorrências de incêndio onde a saída da sala está impossibilitada conforme a temperatura aumenta, fazendo com que a tranca atue e facilite a evacuação. Esta tranca pode auxiliar pessoas com a mobilidade prejudicada, deficientes ou idosos, tanto como o comércio e a área de indústria, salvando a vida de pessoas ou defendendo o local. </a:t>
            </a:r>
          </a:p>
          <a:p>
            <a:pPr marL="0" indent="0" rtl="0">
              <a:buNone/>
            </a:pPr>
            <a:endParaRPr lang="pt-BR" sz="2800" dirty="0"/>
          </a:p>
        </p:txBody>
      </p:sp>
      <p:pic>
        <p:nvPicPr>
          <p:cNvPr id="9" name="Espaço Reservado para Imagem 8" descr="Espaço reservado para imagem">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834051" y="1684742"/>
            <a:ext cx="4904790" cy="4333769"/>
          </a:xfrm>
        </p:spPr>
      </p:pic>
      <p:sp>
        <p:nvSpPr>
          <p:cNvPr id="15" name="Forma Livre 5" descr="Ênfase de imagem vazia">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824473"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16" name="Forma Livre 5" descr="Ênfase de imagem sólida">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1438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6" name="Espaço Reservado para o Número do Slide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pt-BR" smtClean="0"/>
              <a:pPr rtl="0"/>
              <a:t>5</a:t>
            </a:fld>
            <a:endParaRPr lang="pt-BR" dirty="0"/>
          </a:p>
        </p:txBody>
      </p:sp>
      <p:sp>
        <p:nvSpPr>
          <p:cNvPr id="10" name="Título 1">
            <a:extLst>
              <a:ext uri="{FF2B5EF4-FFF2-40B4-BE49-F238E27FC236}">
                <a16:creationId xmlns:a16="http://schemas.microsoft.com/office/drawing/2014/main" id="{47ED2502-E38C-485E-A2B7-E21EB5CA5A71}"/>
              </a:ext>
            </a:extLst>
          </p:cNvPr>
          <p:cNvSpPr>
            <a:spLocks noGrp="1"/>
          </p:cNvSpPr>
          <p:nvPr>
            <p:ph type="title"/>
          </p:nvPr>
        </p:nvSpPr>
        <p:spPr>
          <a:xfrm>
            <a:off x="432000" y="432000"/>
            <a:ext cx="5472000" cy="432000"/>
          </a:xfrm>
        </p:spPr>
        <p:txBody>
          <a:bodyPr rtlCol="0" anchor="b" anchorCtr="0"/>
          <a:lstStyle/>
          <a:p>
            <a:pPr rtl="0"/>
            <a:r>
              <a:rPr lang="pt-BR" dirty="0"/>
              <a:t>Introdução</a:t>
            </a:r>
          </a:p>
        </p:txBody>
      </p:sp>
    </p:spTree>
    <p:extLst>
      <p:ext uri="{BB962C8B-B14F-4D97-AF65-F5344CB8AC3E}">
        <p14:creationId xmlns:p14="http://schemas.microsoft.com/office/powerpoint/2010/main" val="1329746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ço Reservado para Imagem 12" descr="Espaço reservado para imagem">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15" name="Forma Livre 5" descr="Ênfase vazia">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pt-BR" dirty="0"/>
          </a:p>
        </p:txBody>
      </p:sp>
      <p:sp>
        <p:nvSpPr>
          <p:cNvPr id="31" name="Caixa de texto 30" descr="Ênfase de sinalizador para título">
            <a:extLst>
              <a:ext uri="{FF2B5EF4-FFF2-40B4-BE49-F238E27FC236}">
                <a16:creationId xmlns:a16="http://schemas.microsoft.com/office/drawing/2014/main" id="{8FC2E368-898A-440B-A15C-4C5FB13C57D2}"/>
              </a:ext>
              <a:ext uri="{C183D7F6-B498-43B3-948B-1728B52AA6E4}">
                <adec:decorative xmlns:adec="http://schemas.microsoft.com/office/drawing/2017/decorative"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pt-BR" dirty="0"/>
          </a:p>
        </p:txBody>
      </p:sp>
      <p:sp>
        <p:nvSpPr>
          <p:cNvPr id="21" name="Triângulos Isósceles 20" descr="Ênfase de sombra para título">
            <a:extLst>
              <a:ext uri="{FF2B5EF4-FFF2-40B4-BE49-F238E27FC236}">
                <a16:creationId xmlns:a16="http://schemas.microsoft.com/office/drawing/2014/main" id="{59A98ED3-718C-409B-BC1D-07842F9F58EB}"/>
              </a:ext>
              <a:ext uri="{C183D7F6-B498-43B3-948B-1728B52AA6E4}">
                <adec:decorative xmlns:adec="http://schemas.microsoft.com/office/drawing/2017/decorative"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3866117" y="1816509"/>
            <a:ext cx="4459766" cy="3146839"/>
          </a:xfrm>
        </p:spPr>
        <p:txBody>
          <a:bodyPr rtlCol="0"/>
          <a:lstStyle/>
          <a:p>
            <a:pPr rtl="0">
              <a:lnSpc>
                <a:spcPts val="5400"/>
              </a:lnSpc>
            </a:pPr>
            <a:r>
              <a:rPr lang="pt-BR" dirty="0"/>
              <a:t>Metodologia</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rtlCol="0"/>
          <a:lstStyle/>
          <a:p>
            <a:pPr rtl="0"/>
            <a:r>
              <a:rPr lang="pt-BR" dirty="0"/>
              <a:t>Os procedimentos realizados.</a:t>
            </a:r>
          </a:p>
        </p:txBody>
      </p:sp>
      <p:sp>
        <p:nvSpPr>
          <p:cNvPr id="5" name="Espaço Reservado para o Número do Slide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pt-BR" smtClean="0"/>
              <a:pPr rtl="0"/>
              <a:t>6</a:t>
            </a:fld>
            <a:endParaRPr lang="pt-BR" dirty="0"/>
          </a:p>
        </p:txBody>
      </p:sp>
    </p:spTree>
    <p:extLst>
      <p:ext uri="{BB962C8B-B14F-4D97-AF65-F5344CB8AC3E}">
        <p14:creationId xmlns:p14="http://schemas.microsoft.com/office/powerpoint/2010/main" val="1622224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rtlCol="0"/>
          <a:lstStyle/>
          <a:p>
            <a:pPr rtl="0"/>
            <a:r>
              <a:rPr lang="pt-BR" dirty="0"/>
              <a:t>Metodologia</a:t>
            </a:r>
          </a:p>
        </p:txBody>
      </p:sp>
      <p:sp>
        <p:nvSpPr>
          <p:cNvPr id="8" name="Espaço Reservado para o Número do Slide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rtl="0"/>
            <a:fld id="{19B51A1E-902D-48AF-9020-955120F399B6}" type="slidenum">
              <a:rPr lang="pt-BR" smtClean="0"/>
              <a:pPr rtl="0"/>
              <a:t>7</a:t>
            </a:fld>
            <a:endParaRPr lang="pt-BR" dirty="0"/>
          </a:p>
        </p:txBody>
      </p:sp>
      <p:sp>
        <p:nvSpPr>
          <p:cNvPr id="24" name="Espaço Reservado para Conteúdo 3">
            <a:extLst>
              <a:ext uri="{FF2B5EF4-FFF2-40B4-BE49-F238E27FC236}">
                <a16:creationId xmlns:a16="http://schemas.microsoft.com/office/drawing/2014/main" id="{B8F379D2-176B-46C5-8FBD-37A5B1C2BC17}"/>
              </a:ext>
            </a:extLst>
          </p:cNvPr>
          <p:cNvSpPr txBox="1">
            <a:spLocks/>
          </p:cNvSpPr>
          <p:nvPr/>
        </p:nvSpPr>
        <p:spPr>
          <a:xfrm>
            <a:off x="432000" y="972626"/>
            <a:ext cx="9162574" cy="360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t-BR" sz="2800" b="0" dirty="0"/>
              <a:t>Fez-se um estudo bibliográfico sobre os possíveis materiais e equipamentos que poderiam ser utilizados para a realização deste projeto. A partir deste estudo, foi-se escolhido e comprado as tecnologias: um sensor de temperatura modelo DHT11, um servo motor e uma trinca de porta responsável pela simulação de destravamento, um Arduino UNO R3 e a programação que foi feita na IDE do próprio Arduino.</a:t>
            </a:r>
          </a:p>
          <a:p>
            <a:r>
              <a:rPr lang="pt-BR" sz="2800" b="0" dirty="0"/>
              <a:t> Logo após, foi utilizado um simulador de Arduino pela internet para testar o projeto, chamado </a:t>
            </a:r>
            <a:r>
              <a:rPr lang="pt-BR" sz="2800" b="0" dirty="0" err="1"/>
              <a:t>Tinkercad</a:t>
            </a:r>
            <a:r>
              <a:rPr lang="pt-BR" sz="2800" b="0" dirty="0"/>
              <a:t>. Então foi preciso executar os mesmos procedimentos realizados no simulador online para o </a:t>
            </a:r>
            <a:r>
              <a:rPr lang="pt-BR" sz="2800" b="0" dirty="0" err="1"/>
              <a:t>arduino</a:t>
            </a:r>
            <a:r>
              <a:rPr lang="pt-BR" sz="2800" b="0" dirty="0"/>
              <a:t> real, com o propósito de testar a sua funcionalidade. Por último o projeto foi colocado em uma estrutura de madeira a fim de verificar a sua praticidade e garantir que ele funcione da maneira desejada.</a:t>
            </a:r>
          </a:p>
        </p:txBody>
      </p:sp>
    </p:spTree>
    <p:extLst>
      <p:ext uri="{BB962C8B-B14F-4D97-AF65-F5344CB8AC3E}">
        <p14:creationId xmlns:p14="http://schemas.microsoft.com/office/powerpoint/2010/main" val="1722692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rtlCol="0"/>
          <a:lstStyle/>
          <a:p>
            <a:pPr rtl="0"/>
            <a:r>
              <a:rPr lang="pt-BR" dirty="0"/>
              <a:t>Metodologia</a:t>
            </a:r>
          </a:p>
        </p:txBody>
      </p:sp>
      <p:sp>
        <p:nvSpPr>
          <p:cNvPr id="5" name="Espaço Reservado para Conteúdo 4">
            <a:extLst>
              <a:ext uri="{FF2B5EF4-FFF2-40B4-BE49-F238E27FC236}">
                <a16:creationId xmlns:a16="http://schemas.microsoft.com/office/drawing/2014/main" id="{CEEB3BAE-C0B2-447C-B8BE-96C6BD84D658}"/>
              </a:ext>
            </a:extLst>
          </p:cNvPr>
          <p:cNvSpPr>
            <a:spLocks noGrp="1"/>
          </p:cNvSpPr>
          <p:nvPr>
            <p:ph sz="half" idx="2"/>
          </p:nvPr>
        </p:nvSpPr>
        <p:spPr>
          <a:xfrm>
            <a:off x="432000" y="1398338"/>
            <a:ext cx="8963791" cy="1882828"/>
          </a:xfrm>
        </p:spPr>
        <p:txBody>
          <a:bodyPr rtlCol="0"/>
          <a:lstStyle/>
          <a:p>
            <a:pPr marL="0" indent="0">
              <a:buNone/>
            </a:pPr>
            <a:r>
              <a:rPr lang="pt-BR" sz="2400" dirty="0"/>
              <a:t>Um aplicativo online de fácil utilização gratuito, focado em codificação, circuitos eletrônicos e criação de projetos 3D, Dessa forma, facilita muito os estudantes, professores, projetistas na criação de seus projetos.</a:t>
            </a:r>
          </a:p>
        </p:txBody>
      </p:sp>
      <p:sp>
        <p:nvSpPr>
          <p:cNvPr id="8" name="Espaço Reservado para o Número do Slide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rtl="0"/>
            <a:fld id="{19B51A1E-902D-48AF-9020-955120F399B6}" type="slidenum">
              <a:rPr lang="pt-BR" smtClean="0"/>
              <a:pPr rtl="0"/>
              <a:t>8</a:t>
            </a:fld>
            <a:endParaRPr lang="pt-BR" dirty="0"/>
          </a:p>
        </p:txBody>
      </p:sp>
      <p:sp>
        <p:nvSpPr>
          <p:cNvPr id="10" name="Espaço Reservado para Texto 9">
            <a:extLst>
              <a:ext uri="{FF2B5EF4-FFF2-40B4-BE49-F238E27FC236}">
                <a16:creationId xmlns:a16="http://schemas.microsoft.com/office/drawing/2014/main" id="{C192FA17-6179-48A4-999C-49FA25975B8B}"/>
              </a:ext>
            </a:extLst>
          </p:cNvPr>
          <p:cNvSpPr>
            <a:spLocks noGrp="1"/>
          </p:cNvSpPr>
          <p:nvPr>
            <p:ph type="body" idx="1"/>
          </p:nvPr>
        </p:nvSpPr>
        <p:spPr>
          <a:xfrm>
            <a:off x="432000" y="1038338"/>
            <a:ext cx="5472000" cy="360000"/>
          </a:xfrm>
        </p:spPr>
        <p:txBody>
          <a:bodyPr/>
          <a:lstStyle/>
          <a:p>
            <a:r>
              <a:rPr lang="pt-BR" dirty="0" err="1"/>
              <a:t>Tinkercad</a:t>
            </a:r>
            <a:endParaRPr lang="pt-BR" dirty="0"/>
          </a:p>
        </p:txBody>
      </p:sp>
      <p:pic>
        <p:nvPicPr>
          <p:cNvPr id="17" name="Imagem 16">
            <a:extLst>
              <a:ext uri="{FF2B5EF4-FFF2-40B4-BE49-F238E27FC236}">
                <a16:creationId xmlns:a16="http://schemas.microsoft.com/office/drawing/2014/main" id="{646B16E3-C222-400B-A9EB-3A8DAE48930A}"/>
              </a:ext>
            </a:extLst>
          </p:cNvPr>
          <p:cNvPicPr/>
          <p:nvPr/>
        </p:nvPicPr>
        <p:blipFill>
          <a:blip r:embed="rId2">
            <a:extLst>
              <a:ext uri="{28A0092B-C50C-407E-A947-70E740481C1C}">
                <a14:useLocalDpi xmlns:a14="http://schemas.microsoft.com/office/drawing/2010/main" val="0"/>
              </a:ext>
            </a:extLst>
          </a:blip>
          <a:stretch>
            <a:fillRect/>
          </a:stretch>
        </p:blipFill>
        <p:spPr>
          <a:xfrm>
            <a:off x="3464809" y="2382474"/>
            <a:ext cx="7790397" cy="3894769"/>
          </a:xfrm>
          <a:prstGeom prst="rect">
            <a:avLst/>
          </a:prstGeom>
        </p:spPr>
      </p:pic>
    </p:spTree>
    <p:extLst>
      <p:ext uri="{BB962C8B-B14F-4D97-AF65-F5344CB8AC3E}">
        <p14:creationId xmlns:p14="http://schemas.microsoft.com/office/powerpoint/2010/main" val="212483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rtlCol="0"/>
          <a:lstStyle/>
          <a:p>
            <a:pPr rtl="0"/>
            <a:r>
              <a:rPr lang="pt-BR" dirty="0"/>
              <a:t>Metodologia</a:t>
            </a:r>
          </a:p>
        </p:txBody>
      </p:sp>
      <p:sp>
        <p:nvSpPr>
          <p:cNvPr id="5" name="Espaço Reservado para Conteúdo 4">
            <a:extLst>
              <a:ext uri="{FF2B5EF4-FFF2-40B4-BE49-F238E27FC236}">
                <a16:creationId xmlns:a16="http://schemas.microsoft.com/office/drawing/2014/main" id="{CEEB3BAE-C0B2-447C-B8BE-96C6BD84D658}"/>
              </a:ext>
            </a:extLst>
          </p:cNvPr>
          <p:cNvSpPr>
            <a:spLocks noGrp="1"/>
          </p:cNvSpPr>
          <p:nvPr>
            <p:ph sz="half" idx="2"/>
          </p:nvPr>
        </p:nvSpPr>
        <p:spPr>
          <a:xfrm>
            <a:off x="432000" y="1398338"/>
            <a:ext cx="8963791" cy="1882828"/>
          </a:xfrm>
        </p:spPr>
        <p:txBody>
          <a:bodyPr rtlCol="0"/>
          <a:lstStyle/>
          <a:p>
            <a:pPr marL="0" indent="0">
              <a:buNone/>
            </a:pPr>
            <a:r>
              <a:rPr lang="pt-BR" sz="2400" dirty="0"/>
              <a:t>Protótipo eletrônico de Open </a:t>
            </a:r>
            <a:r>
              <a:rPr lang="pt-BR" sz="2400" dirty="0" err="1"/>
              <a:t>Source</a:t>
            </a:r>
            <a:r>
              <a:rPr lang="pt-BR" sz="2400" dirty="0"/>
              <a:t> Hardware (hardware livre) e feito em uma placa única, pode ser alimentado pela conexão USB ou com fonte de alimentação externa, diferente das placas anteriores a ele, utiliza um Atmega8U2 para converter a USB para serial, ele trabalha com um microcontrolador ATmega328, tem sua voltagem operacional de 5V, possui memória flash de 32KB na qual 0,5KB são utilizados pelo bootloader (inicialização da placa), com uma SRAM de 2 KB, uma EEPROM de 1 KB e tudo isso trabalhando com uma velocidade de clock de 16 Mhz.</a:t>
            </a:r>
            <a:endParaRPr lang="pt-BR" sz="3200" dirty="0"/>
          </a:p>
        </p:txBody>
      </p:sp>
      <p:sp>
        <p:nvSpPr>
          <p:cNvPr id="8" name="Espaço Reservado para o Número do Slide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rtlCol="0"/>
          <a:lstStyle/>
          <a:p>
            <a:pPr rtl="0"/>
            <a:fld id="{19B51A1E-902D-48AF-9020-955120F399B6}" type="slidenum">
              <a:rPr lang="pt-BR" smtClean="0"/>
              <a:pPr rtl="0"/>
              <a:t>9</a:t>
            </a:fld>
            <a:endParaRPr lang="pt-BR" dirty="0"/>
          </a:p>
        </p:txBody>
      </p:sp>
      <p:sp>
        <p:nvSpPr>
          <p:cNvPr id="10" name="Espaço Reservado para Texto 9">
            <a:extLst>
              <a:ext uri="{FF2B5EF4-FFF2-40B4-BE49-F238E27FC236}">
                <a16:creationId xmlns:a16="http://schemas.microsoft.com/office/drawing/2014/main" id="{C192FA17-6179-48A4-999C-49FA25975B8B}"/>
              </a:ext>
            </a:extLst>
          </p:cNvPr>
          <p:cNvSpPr>
            <a:spLocks noGrp="1"/>
          </p:cNvSpPr>
          <p:nvPr>
            <p:ph type="body" idx="1"/>
          </p:nvPr>
        </p:nvSpPr>
        <p:spPr>
          <a:xfrm>
            <a:off x="432000" y="1038338"/>
            <a:ext cx="5472000" cy="360000"/>
          </a:xfrm>
        </p:spPr>
        <p:txBody>
          <a:bodyPr/>
          <a:lstStyle/>
          <a:p>
            <a:r>
              <a:rPr lang="pt-BR" dirty="0"/>
              <a:t>Arduino UNO R3</a:t>
            </a:r>
          </a:p>
        </p:txBody>
      </p:sp>
      <p:pic>
        <p:nvPicPr>
          <p:cNvPr id="4" name="Imagem 3">
            <a:extLst>
              <a:ext uri="{FF2B5EF4-FFF2-40B4-BE49-F238E27FC236}">
                <a16:creationId xmlns:a16="http://schemas.microsoft.com/office/drawing/2014/main" id="{7DEBDF71-0D07-4666-9B7C-55A6FFA91FBF}"/>
              </a:ext>
            </a:extLst>
          </p:cNvPr>
          <p:cNvPicPr>
            <a:picLocks noChangeAspect="1"/>
          </p:cNvPicPr>
          <p:nvPr/>
        </p:nvPicPr>
        <p:blipFill>
          <a:blip r:embed="rId2"/>
          <a:stretch>
            <a:fillRect/>
          </a:stretch>
        </p:blipFill>
        <p:spPr>
          <a:xfrm>
            <a:off x="7968839" y="3429000"/>
            <a:ext cx="4329177" cy="3429000"/>
          </a:xfrm>
          <a:prstGeom prst="rect">
            <a:avLst/>
          </a:prstGeom>
        </p:spPr>
      </p:pic>
    </p:spTree>
    <p:extLst>
      <p:ext uri="{BB962C8B-B14F-4D97-AF65-F5344CB8AC3E}">
        <p14:creationId xmlns:p14="http://schemas.microsoft.com/office/powerpoint/2010/main" val="1622795215"/>
      </p:ext>
    </p:extLst>
  </p:cSld>
  <p:clrMapOvr>
    <a:masterClrMapping/>
  </p:clrMapOvr>
</p:sld>
</file>

<file path=ppt/theme/theme1.xml><?xml version="1.0" encoding="utf-8"?>
<a:theme xmlns:a="http://schemas.openxmlformats.org/drawingml/2006/main" name="Tema do Offic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5352_TF16411253.potx" id="{F17DFD64-FF90-49B0-8503-7FD4772DC79A}" vid="{BF60D469-03C8-4E76-8C7A-FDDB799F906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8A50AA-654B-45CA-B6AD-FDA9E9535EF9}">
  <ds:schemaRefs>
    <ds:schemaRef ds:uri="http://purl.org/dc/dcmitype/"/>
    <ds:schemaRef ds:uri="http://purl.org/dc/elements/1.1/"/>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fb0879af-3eba-417a-a55a-ffe6dcd6ca77"/>
    <ds:schemaRef ds:uri="http://purl.org/dc/terms/"/>
    <ds:schemaRef ds:uri="6dc4bcd6-49db-4c07-9060-8acfc67cef9f"/>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1754</Words>
  <Application>Microsoft Office PowerPoint</Application>
  <PresentationFormat>Widescreen</PresentationFormat>
  <Paragraphs>91</Paragraphs>
  <Slides>23</Slides>
  <Notes>6</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23</vt:i4>
      </vt:variant>
    </vt:vector>
  </HeadingPairs>
  <TitlesOfParts>
    <vt:vector size="29" baseType="lpstr">
      <vt:lpstr>Arial</vt:lpstr>
      <vt:lpstr>Calibri</vt:lpstr>
      <vt:lpstr>Calibri Light</vt:lpstr>
      <vt:lpstr>Corbel</vt:lpstr>
      <vt:lpstr>Times New Roman</vt:lpstr>
      <vt:lpstr>Tema do Office</vt:lpstr>
      <vt:lpstr>Emergency Smart Lock</vt:lpstr>
      <vt:lpstr>Introdução</vt:lpstr>
      <vt:lpstr>Introdução</vt:lpstr>
      <vt:lpstr>Introdução</vt:lpstr>
      <vt:lpstr>Introdução</vt:lpstr>
      <vt:lpstr>Metodologia</vt:lpstr>
      <vt:lpstr>Metodologia</vt:lpstr>
      <vt:lpstr>Metodologia</vt:lpstr>
      <vt:lpstr>Metodologia</vt:lpstr>
      <vt:lpstr>Metodologia</vt:lpstr>
      <vt:lpstr>Metodologia</vt:lpstr>
      <vt:lpstr>Metodologia</vt:lpstr>
      <vt:lpstr>Metodologia</vt:lpstr>
      <vt:lpstr>Apresentação do PowerPoint</vt:lpstr>
      <vt:lpstr>How to Customize this Slide</vt:lpstr>
      <vt:lpstr>How to Customize this Slide</vt:lpstr>
      <vt:lpstr>How to Customize this Slide</vt:lpstr>
      <vt:lpstr>How to Customize this Slide</vt:lpstr>
      <vt:lpstr>Conclusão</vt:lpstr>
      <vt:lpstr>Conclusão</vt:lpstr>
      <vt:lpstr>Conclusão</vt:lpstr>
      <vt:lpstr>Conclusão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2019-05-29T19:35:35Z</dcterms:created>
  <dcterms:modified xsi:type="dcterms:W3CDTF">2019-06-13T17:51:04Z</dcterms:modified>
</cp:coreProperties>
</file>